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314" r:id="rId4"/>
    <p:sldId id="272" r:id="rId5"/>
    <p:sldId id="273" r:id="rId6"/>
    <p:sldId id="274" r:id="rId7"/>
    <p:sldId id="275" r:id="rId8"/>
    <p:sldId id="276" r:id="rId9"/>
    <p:sldId id="321" r:id="rId10"/>
    <p:sldId id="322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306" r:id="rId19"/>
    <p:sldId id="284" r:id="rId20"/>
    <p:sldId id="285" r:id="rId21"/>
    <p:sldId id="307" r:id="rId22"/>
    <p:sldId id="286" r:id="rId23"/>
    <p:sldId id="290" r:id="rId24"/>
    <p:sldId id="289" r:id="rId25"/>
    <p:sldId id="291" r:id="rId26"/>
    <p:sldId id="292" r:id="rId27"/>
    <p:sldId id="293" r:id="rId28"/>
    <p:sldId id="324" r:id="rId29"/>
    <p:sldId id="308" r:id="rId30"/>
    <p:sldId id="309" r:id="rId31"/>
    <p:sldId id="310" r:id="rId32"/>
    <p:sldId id="311" r:id="rId33"/>
    <p:sldId id="312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3" r:id="rId42"/>
    <p:sldId id="304" r:id="rId43"/>
    <p:sldId id="323" r:id="rId44"/>
    <p:sldId id="313" r:id="rId4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29" autoAdjust="0"/>
  </p:normalViewPr>
  <p:slideViewPr>
    <p:cSldViewPr snapToGrid="0">
      <p:cViewPr varScale="1">
        <p:scale>
          <a:sx n="57" d="100"/>
          <a:sy n="57" d="100"/>
        </p:scale>
        <p:origin x="1602" y="7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505259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15963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38264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347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0650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1598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95179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53037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81450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6344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7600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65663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260485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98502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16006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6232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1600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686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91619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9453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61340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6782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5650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8929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5650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56505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56505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9581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56505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571234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281924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439378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599339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03505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91234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86492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071232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396291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5025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9954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79618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95876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76869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7585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38264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" name="Shape 16"/>
          <p:cNvSpPr>
            <a:spLocks noGrp="1"/>
          </p:cNvSpPr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sz="3000" i="1"/>
            </a:lvl1pPr>
          </a:lstStyle>
          <a:p>
            <a:r>
              <a:t>–Johnny Appleseed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/>
          <a:lstStyle>
            <a:lvl1pPr defTabSz="1300480">
              <a:lnSpc>
                <a:spcPct val="100000"/>
              </a:lnSpc>
              <a:spcBef>
                <a:spcPts val="0"/>
              </a:spcBef>
              <a:defRPr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130048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130048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33500" indent="-419100" defTabSz="130048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130048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130048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xfrm>
            <a:off x="11998689" y="9114112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øve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571499" y="1968500"/>
            <a:ext cx="11868106" cy="129"/>
          </a:xfrm>
          <a:prstGeom prst="rect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571499" y="330199"/>
            <a:ext cx="11861801" cy="13970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3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xfrm>
            <a:off x="12296444" y="9194800"/>
            <a:ext cx="283770" cy="27513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hape 1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28" name="Shape 28"/>
          <p:cNvSpPr>
            <a:spLocks noGrp="1"/>
          </p:cNvSpPr>
          <p:nvPr>
            <p:ph type="pic" idx="14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49" name="Shape 49"/>
          <p:cNvSpPr>
            <a:spLocks noGrp="1"/>
          </p:cNvSpPr>
          <p:nvPr>
            <p:ph type="pic" sz="half" idx="14"/>
          </p:nvPr>
        </p:nvSpPr>
        <p:spPr>
          <a:xfrm>
            <a:off x="6818219" y="647699"/>
            <a:ext cx="5588001" cy="8331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pic" sz="quarter" idx="13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sz="quarter" idx="14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pic" sz="half" idx="15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hf sldNum="0" hdr="0" ftr="0" dt="0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228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457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685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9144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11430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1371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600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828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Margarinefilling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</a:t>
            </a:r>
          </a:p>
        </p:txBody>
      </p:sp>
      <p:pic>
        <p:nvPicPr>
          <p:cNvPr id="158" name="Picture Placeholder 157"/>
          <p:cNvPicPr>
            <a:picLocks noGrp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469900" y="544561"/>
            <a:ext cx="12065000" cy="5537201"/>
          </a:xfrm>
          <a:prstGeom prst="rect">
            <a:avLst/>
          </a:prstGeom>
        </p:spPr>
      </p:pic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xfrm>
            <a:off x="781629" y="7572586"/>
            <a:ext cx="7200901" cy="2413001"/>
          </a:xfrm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r>
              <a:t>Introduction to Statistics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xfrm>
            <a:off x="8099777" y="7041444"/>
            <a:ext cx="4241801" cy="2413001"/>
          </a:xfrm>
          <a:prstGeom prst="rect">
            <a:avLst/>
          </a:prstGeom>
        </p:spPr>
        <p:txBody>
          <a:bodyPr/>
          <a:lstStyle/>
          <a:p>
            <a:r>
              <a:t>Gunvor Elisabeth Kirkelund</a:t>
            </a:r>
          </a:p>
        </p:txBody>
      </p:sp>
      <p:sp>
        <p:nvSpPr>
          <p:cNvPr id="162" name="Shape 162"/>
          <p:cNvSpPr/>
          <p:nvPr/>
        </p:nvSpPr>
        <p:spPr>
          <a:xfrm>
            <a:off x="8209844" y="8525086"/>
            <a:ext cx="49530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/>
          <a:p>
            <a:pPr algn="l" defTabSz="344677">
              <a:defRPr sz="1416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Slides and material provided in parts by </a:t>
            </a:r>
          </a:p>
          <a:p>
            <a:pPr algn="l" defTabSz="344677">
              <a:defRPr sz="1416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H. Pedersen.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-10834" y="-1747936"/>
            <a:ext cx="13435618" cy="13153826"/>
            <a:chOff x="13229" y="-1747936"/>
            <a:chExt cx="13435618" cy="13153826"/>
          </a:xfrm>
        </p:grpSpPr>
        <p:grpSp>
          <p:nvGrpSpPr>
            <p:cNvPr id="3" name="Group 2"/>
            <p:cNvGrpSpPr/>
            <p:nvPr/>
          </p:nvGrpSpPr>
          <p:grpSpPr>
            <a:xfrm>
              <a:off x="13229" y="-1747936"/>
              <a:ext cx="13435618" cy="13153826"/>
              <a:chOff x="13229" y="-1747936"/>
              <a:chExt cx="13435618" cy="13153826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3229" y="-1747936"/>
                <a:ext cx="13435618" cy="13153826"/>
                <a:chOff x="13229" y="-1747936"/>
                <a:chExt cx="13435618" cy="13153826"/>
              </a:xfrm>
            </p:grpSpPr>
            <p:pic>
              <p:nvPicPr>
                <p:cNvPr id="161" name="57D125BE-FA17-4771-A21F-12D9A53D0EB2-L0-001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3229" y="-1747936"/>
                  <a:ext cx="13435618" cy="13153826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7726536" y="8117160"/>
                  <a:ext cx="4680520" cy="96436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a-DK" sz="2800" b="0" i="0" u="none" strike="noStrike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 Light"/>
                    </a:rPr>
                    <a:t>Gunvor Elisabeth Kirkelund</a:t>
                  </a:r>
                </a:p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a-DK" sz="2800" b="0" i="0" u="none" strike="noStrike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 Light"/>
                    </a:rPr>
                    <a:t>Lars Mandrup</a:t>
                  </a:r>
                  <a:endParaRPr kumimoji="0" lang="da-DK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Light"/>
                  </a:endParaRPr>
                </a:p>
              </p:txBody>
            </p:sp>
            <p:sp>
              <p:nvSpPr>
                <p:cNvPr id="11" name="TextBox 7"/>
                <p:cNvSpPr txBox="1"/>
                <p:nvPr/>
              </p:nvSpPr>
              <p:spPr>
                <a:xfrm>
                  <a:off x="849772" y="7619682"/>
                  <a:ext cx="6300700" cy="213391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a-DK" sz="6600" dirty="0" err="1" smtClean="0">
                      <a:solidFill>
                        <a:srgbClr val="FF0000"/>
                      </a:solidFill>
                      <a:ea typeface="+mn-ea"/>
                      <a:cs typeface="+mn-cs"/>
                      <a:sym typeface="Helvetica Neue Light"/>
                    </a:rPr>
                    <a:t>Introduction</a:t>
                  </a:r>
                  <a:r>
                    <a:rPr lang="da-DK" sz="6600" dirty="0" smtClean="0">
                      <a:solidFill>
                        <a:srgbClr val="FF0000"/>
                      </a:solidFill>
                      <a:ea typeface="+mn-ea"/>
                      <a:cs typeface="+mn-cs"/>
                      <a:sym typeface="Helvetica Neue Light"/>
                    </a:rPr>
                    <a:t> to</a:t>
                  </a:r>
                </a:p>
                <a:p>
                  <a:pPr marL="0" marR="0" indent="0" algn="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a-DK" sz="6600" dirty="0" smtClean="0">
                      <a:solidFill>
                        <a:srgbClr val="FF0000"/>
                      </a:solidFill>
                      <a:ea typeface="+mn-ea"/>
                      <a:cs typeface="+mn-cs"/>
                      <a:sym typeface="Helvetica Neue Light"/>
                    </a:rPr>
                    <a:t> </a:t>
                  </a:r>
                  <a:r>
                    <a:rPr lang="da-DK" sz="6600" dirty="0" err="1" smtClean="0">
                      <a:solidFill>
                        <a:srgbClr val="FF0000"/>
                      </a:solidFill>
                      <a:ea typeface="+mn-ea"/>
                      <a:cs typeface="+mn-cs"/>
                      <a:sym typeface="Helvetica Neue Light"/>
                    </a:rPr>
                    <a:t>Statistics</a:t>
                  </a:r>
                  <a:endParaRPr kumimoji="0" lang="da-DK" sz="6600" b="0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Light"/>
                  </a:endParaRPr>
                </a:p>
              </p:txBody>
            </p:sp>
          </p:grpSp>
          <p:sp>
            <p:nvSpPr>
              <p:cNvPr id="12" name="TextBox 7"/>
              <p:cNvSpPr txBox="1"/>
              <p:nvPr/>
            </p:nvSpPr>
            <p:spPr>
              <a:xfrm>
                <a:off x="477672" y="7816797"/>
                <a:ext cx="1119116" cy="1579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da-DK" sz="9600" dirty="0">
                    <a:solidFill>
                      <a:srgbClr val="FF0000"/>
                    </a:solidFill>
                    <a:ea typeface="+mn-ea"/>
                    <a:cs typeface="+mn-cs"/>
                    <a:sym typeface="Helvetica Neue Light"/>
                  </a:rPr>
                  <a:t>9</a:t>
                </a:r>
                <a:r>
                  <a:rPr kumimoji="0" lang="da-DK" sz="9600" b="0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Light"/>
                  </a:rPr>
                  <a:t>.</a:t>
                </a:r>
                <a:endParaRPr kumimoji="0" lang="da-DK" sz="96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</p:grpSp>
        <p:cxnSp>
          <p:nvCxnSpPr>
            <p:cNvPr id="5" name="Straight Connector 4"/>
            <p:cNvCxnSpPr/>
            <p:nvPr/>
          </p:nvCxnSpPr>
          <p:spPr>
            <a:xfrm>
              <a:off x="7546516" y="8033211"/>
              <a:ext cx="0" cy="1404156"/>
            </a:xfrm>
            <a:prstGeom prst="line">
              <a:avLst/>
            </a:prstGeom>
            <a:noFill/>
            <a:ln w="3175" cap="flat">
              <a:solidFill>
                <a:schemeClr val="bg2">
                  <a:lumMod val="7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Histograms</a:t>
            </a:r>
            <a:endParaRPr lang="da-DK" dirty="0"/>
          </a:p>
        </p:txBody>
      </p:sp>
      <p:sp>
        <p:nvSpPr>
          <p:cNvPr id="7" name="Tekstboks 6"/>
          <p:cNvSpPr txBox="1"/>
          <p:nvPr/>
        </p:nvSpPr>
        <p:spPr>
          <a:xfrm>
            <a:off x="410466" y="2720607"/>
            <a:ext cx="400109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600" dirty="0" err="1" smtClean="0"/>
              <a:t>Grouping</a:t>
            </a:r>
            <a:r>
              <a:rPr kumimoji="0" lang="da-DK" sz="36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of data</a:t>
            </a:r>
            <a:endParaRPr kumimoji="0" lang="da-DK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725" y="2334126"/>
            <a:ext cx="6684210" cy="2326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663" y="4844215"/>
            <a:ext cx="6713622" cy="2302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663" y="7298657"/>
            <a:ext cx="6713621" cy="2302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8" y="3628022"/>
            <a:ext cx="5019175" cy="5498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8772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Cup Example</a:t>
            </a:r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xfrm>
            <a:off x="237704" y="2104492"/>
            <a:ext cx="8734648" cy="1237255"/>
          </a:xfrm>
          <a:prstGeom prst="rect">
            <a:avLst/>
          </a:prstGeom>
        </p:spPr>
        <p:txBody>
          <a:bodyPr/>
          <a:lstStyle/>
          <a:p>
            <a:pPr marL="485774" indent="-485774">
              <a:spcBef>
                <a:spcPts val="800"/>
              </a:spcBef>
              <a:defRPr sz="2800"/>
            </a:pPr>
            <a:r>
              <a:rPr dirty="0"/>
              <a:t>What would we </a:t>
            </a:r>
            <a:r>
              <a:rPr dirty="0">
                <a:solidFill>
                  <a:srgbClr val="FF2600"/>
                </a:solidFill>
              </a:rPr>
              <a:t>typically</a:t>
            </a:r>
            <a:r>
              <a:rPr dirty="0"/>
              <a:t> observe, if the machine is adequately calibrated?</a:t>
            </a:r>
          </a:p>
        </p:txBody>
      </p:sp>
      <p:pic>
        <p:nvPicPr>
          <p:cNvPr id="296" name="image25.png"/>
          <p:cNvPicPr>
            <a:picLocks noChangeAspect="1"/>
          </p:cNvPicPr>
          <p:nvPr/>
        </p:nvPicPr>
        <p:blipFill>
          <a:blip r:embed="rId3">
            <a:extLst/>
          </a:blip>
          <a:srcRect l="4712" t="5254" r="4712" b="1848"/>
          <a:stretch>
            <a:fillRect/>
          </a:stretch>
        </p:blipFill>
        <p:spPr>
          <a:xfrm>
            <a:off x="264032" y="3197658"/>
            <a:ext cx="7214405" cy="4850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Picture 296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312194">
            <a:off x="7128008" y="5074375"/>
            <a:ext cx="774959" cy="246565"/>
          </a:xfrm>
          <a:prstGeom prst="rect">
            <a:avLst/>
          </a:prstGeom>
        </p:spPr>
      </p:pic>
      <p:pic>
        <p:nvPicPr>
          <p:cNvPr id="299" name="Picture 298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2304674">
            <a:off x="7061528" y="5555025"/>
            <a:ext cx="842292" cy="246564"/>
          </a:xfrm>
          <a:prstGeom prst="rect">
            <a:avLst/>
          </a:prstGeom>
        </p:spPr>
      </p:pic>
      <p:sp>
        <p:nvSpPr>
          <p:cNvPr id="301" name="Shape 301"/>
          <p:cNvSpPr/>
          <p:nvPr/>
        </p:nvSpPr>
        <p:spPr>
          <a:xfrm>
            <a:off x="1141882" y="4109779"/>
            <a:ext cx="6180500" cy="1120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9" h="21600" extrusionOk="0">
                <a:moveTo>
                  <a:pt x="3189" y="2979"/>
                </a:moveTo>
                <a:cubicBezTo>
                  <a:pt x="3009" y="3724"/>
                  <a:pt x="2809" y="4336"/>
                  <a:pt x="2650" y="5214"/>
                </a:cubicBezTo>
                <a:cubicBezTo>
                  <a:pt x="2590" y="5545"/>
                  <a:pt x="2537" y="5919"/>
                  <a:pt x="2470" y="6207"/>
                </a:cubicBezTo>
                <a:cubicBezTo>
                  <a:pt x="2339" y="6772"/>
                  <a:pt x="2232" y="6890"/>
                  <a:pt x="2111" y="7448"/>
                </a:cubicBezTo>
                <a:cubicBezTo>
                  <a:pt x="2062" y="7673"/>
                  <a:pt x="2025" y="7968"/>
                  <a:pt x="1976" y="8193"/>
                </a:cubicBezTo>
                <a:cubicBezTo>
                  <a:pt x="1935" y="8384"/>
                  <a:pt x="1885" y="8516"/>
                  <a:pt x="1841" y="8690"/>
                </a:cubicBezTo>
                <a:cubicBezTo>
                  <a:pt x="1780" y="8930"/>
                  <a:pt x="1725" y="9215"/>
                  <a:pt x="1662" y="9434"/>
                </a:cubicBezTo>
                <a:cubicBezTo>
                  <a:pt x="1605" y="9631"/>
                  <a:pt x="1536" y="9716"/>
                  <a:pt x="1482" y="9931"/>
                </a:cubicBezTo>
                <a:cubicBezTo>
                  <a:pt x="1430" y="10135"/>
                  <a:pt x="1395" y="10447"/>
                  <a:pt x="1347" y="10676"/>
                </a:cubicBezTo>
                <a:cubicBezTo>
                  <a:pt x="1174" y="11496"/>
                  <a:pt x="1210" y="11342"/>
                  <a:pt x="1033" y="11669"/>
                </a:cubicBezTo>
                <a:cubicBezTo>
                  <a:pt x="701" y="12892"/>
                  <a:pt x="850" y="12304"/>
                  <a:pt x="584" y="13407"/>
                </a:cubicBezTo>
                <a:cubicBezTo>
                  <a:pt x="369" y="15189"/>
                  <a:pt x="480" y="14475"/>
                  <a:pt x="269" y="15641"/>
                </a:cubicBezTo>
                <a:cubicBezTo>
                  <a:pt x="254" y="15890"/>
                  <a:pt x="247" y="16157"/>
                  <a:pt x="224" y="16386"/>
                </a:cubicBezTo>
                <a:cubicBezTo>
                  <a:pt x="-33" y="18947"/>
                  <a:pt x="101" y="16935"/>
                  <a:pt x="0" y="18621"/>
                </a:cubicBezTo>
                <a:cubicBezTo>
                  <a:pt x="30" y="19619"/>
                  <a:pt x="8" y="20157"/>
                  <a:pt x="135" y="20855"/>
                </a:cubicBezTo>
                <a:cubicBezTo>
                  <a:pt x="173" y="21066"/>
                  <a:pt x="224" y="21186"/>
                  <a:pt x="269" y="21352"/>
                </a:cubicBezTo>
                <a:cubicBezTo>
                  <a:pt x="883" y="21269"/>
                  <a:pt x="1497" y="21258"/>
                  <a:pt x="2111" y="21103"/>
                </a:cubicBezTo>
                <a:cubicBezTo>
                  <a:pt x="2158" y="21092"/>
                  <a:pt x="2198" y="20855"/>
                  <a:pt x="2246" y="20855"/>
                </a:cubicBezTo>
                <a:cubicBezTo>
                  <a:pt x="3518" y="20855"/>
                  <a:pt x="4791" y="21021"/>
                  <a:pt x="6063" y="21103"/>
                </a:cubicBezTo>
                <a:cubicBezTo>
                  <a:pt x="6711" y="21302"/>
                  <a:pt x="6803" y="21548"/>
                  <a:pt x="7366" y="21103"/>
                </a:cubicBezTo>
                <a:cubicBezTo>
                  <a:pt x="7524" y="20979"/>
                  <a:pt x="7493" y="20752"/>
                  <a:pt x="7635" y="20359"/>
                </a:cubicBezTo>
                <a:cubicBezTo>
                  <a:pt x="7727" y="20104"/>
                  <a:pt x="7909" y="19957"/>
                  <a:pt x="7995" y="19862"/>
                </a:cubicBezTo>
                <a:lnTo>
                  <a:pt x="10330" y="20110"/>
                </a:lnTo>
                <a:cubicBezTo>
                  <a:pt x="10392" y="20123"/>
                  <a:pt x="10449" y="20298"/>
                  <a:pt x="10510" y="20359"/>
                </a:cubicBezTo>
                <a:cubicBezTo>
                  <a:pt x="10614" y="20463"/>
                  <a:pt x="10719" y="20524"/>
                  <a:pt x="10824" y="20607"/>
                </a:cubicBezTo>
                <a:cubicBezTo>
                  <a:pt x="11808" y="20437"/>
                  <a:pt x="13046" y="20072"/>
                  <a:pt x="14013" y="20607"/>
                </a:cubicBezTo>
                <a:cubicBezTo>
                  <a:pt x="14060" y="20633"/>
                  <a:pt x="14019" y="21207"/>
                  <a:pt x="14058" y="21352"/>
                </a:cubicBezTo>
                <a:cubicBezTo>
                  <a:pt x="14121" y="21586"/>
                  <a:pt x="14208" y="21517"/>
                  <a:pt x="14283" y="21600"/>
                </a:cubicBezTo>
                <a:cubicBezTo>
                  <a:pt x="14411" y="21521"/>
                  <a:pt x="14671" y="21519"/>
                  <a:pt x="14821" y="21103"/>
                </a:cubicBezTo>
                <a:cubicBezTo>
                  <a:pt x="14987" y="20647"/>
                  <a:pt x="14990" y="20122"/>
                  <a:pt x="15226" y="20110"/>
                </a:cubicBezTo>
                <a:lnTo>
                  <a:pt x="20256" y="19862"/>
                </a:lnTo>
                <a:cubicBezTo>
                  <a:pt x="20493" y="19425"/>
                  <a:pt x="20365" y="19832"/>
                  <a:pt x="20571" y="18124"/>
                </a:cubicBezTo>
                <a:cubicBezTo>
                  <a:pt x="20600" y="17876"/>
                  <a:pt x="20643" y="17662"/>
                  <a:pt x="20660" y="17379"/>
                </a:cubicBezTo>
                <a:cubicBezTo>
                  <a:pt x="20711" y="16544"/>
                  <a:pt x="20706" y="16500"/>
                  <a:pt x="20795" y="15641"/>
                </a:cubicBezTo>
                <a:cubicBezTo>
                  <a:pt x="20822" y="15382"/>
                  <a:pt x="20843" y="15083"/>
                  <a:pt x="20885" y="14897"/>
                </a:cubicBezTo>
                <a:cubicBezTo>
                  <a:pt x="20922" y="14733"/>
                  <a:pt x="20975" y="14731"/>
                  <a:pt x="21020" y="14648"/>
                </a:cubicBezTo>
                <a:cubicBezTo>
                  <a:pt x="21364" y="13221"/>
                  <a:pt x="21070" y="14611"/>
                  <a:pt x="21289" y="13159"/>
                </a:cubicBezTo>
                <a:cubicBezTo>
                  <a:pt x="21330" y="12889"/>
                  <a:pt x="21383" y="12684"/>
                  <a:pt x="21424" y="12414"/>
                </a:cubicBezTo>
                <a:cubicBezTo>
                  <a:pt x="21521" y="11772"/>
                  <a:pt x="21514" y="11671"/>
                  <a:pt x="21559" y="10924"/>
                </a:cubicBezTo>
                <a:cubicBezTo>
                  <a:pt x="21544" y="9352"/>
                  <a:pt x="21567" y="7754"/>
                  <a:pt x="21514" y="6207"/>
                </a:cubicBezTo>
                <a:cubicBezTo>
                  <a:pt x="21499" y="5781"/>
                  <a:pt x="21235" y="5486"/>
                  <a:pt x="21199" y="5462"/>
                </a:cubicBezTo>
                <a:cubicBezTo>
                  <a:pt x="21005" y="5336"/>
                  <a:pt x="20810" y="5316"/>
                  <a:pt x="20615" y="5214"/>
                </a:cubicBezTo>
                <a:cubicBezTo>
                  <a:pt x="20495" y="5151"/>
                  <a:pt x="20376" y="5048"/>
                  <a:pt x="20256" y="4966"/>
                </a:cubicBezTo>
                <a:cubicBezTo>
                  <a:pt x="19694" y="4189"/>
                  <a:pt x="20393" y="5181"/>
                  <a:pt x="19942" y="4469"/>
                </a:cubicBezTo>
                <a:cubicBezTo>
                  <a:pt x="19882" y="4375"/>
                  <a:pt x="19821" y="4314"/>
                  <a:pt x="19762" y="4221"/>
                </a:cubicBezTo>
                <a:cubicBezTo>
                  <a:pt x="19588" y="3947"/>
                  <a:pt x="19620" y="3850"/>
                  <a:pt x="19403" y="3724"/>
                </a:cubicBezTo>
                <a:cubicBezTo>
                  <a:pt x="19194" y="3603"/>
                  <a:pt x="18984" y="3559"/>
                  <a:pt x="18774" y="3476"/>
                </a:cubicBezTo>
                <a:cubicBezTo>
                  <a:pt x="18729" y="3393"/>
                  <a:pt x="18685" y="3299"/>
                  <a:pt x="18639" y="3228"/>
                </a:cubicBezTo>
                <a:cubicBezTo>
                  <a:pt x="18572" y="3121"/>
                  <a:pt x="18397" y="2930"/>
                  <a:pt x="18325" y="2731"/>
                </a:cubicBezTo>
                <a:cubicBezTo>
                  <a:pt x="18277" y="2598"/>
                  <a:pt x="18239" y="2356"/>
                  <a:pt x="18190" y="2235"/>
                </a:cubicBezTo>
                <a:cubicBezTo>
                  <a:pt x="18104" y="2022"/>
                  <a:pt x="17921" y="1738"/>
                  <a:pt x="17921" y="1738"/>
                </a:cubicBezTo>
                <a:cubicBezTo>
                  <a:pt x="17876" y="1572"/>
                  <a:pt x="17835" y="1363"/>
                  <a:pt x="17786" y="1241"/>
                </a:cubicBezTo>
                <a:cubicBezTo>
                  <a:pt x="17731" y="1107"/>
                  <a:pt x="17430" y="565"/>
                  <a:pt x="17337" y="497"/>
                </a:cubicBezTo>
                <a:cubicBezTo>
                  <a:pt x="17173" y="376"/>
                  <a:pt x="17007" y="344"/>
                  <a:pt x="16843" y="248"/>
                </a:cubicBezTo>
                <a:cubicBezTo>
                  <a:pt x="16723" y="178"/>
                  <a:pt x="16603" y="83"/>
                  <a:pt x="16483" y="0"/>
                </a:cubicBezTo>
                <a:cubicBezTo>
                  <a:pt x="16084" y="736"/>
                  <a:pt x="16520" y="4"/>
                  <a:pt x="15585" y="497"/>
                </a:cubicBezTo>
                <a:cubicBezTo>
                  <a:pt x="15524" y="529"/>
                  <a:pt x="15467" y="705"/>
                  <a:pt x="15405" y="745"/>
                </a:cubicBezTo>
                <a:cubicBezTo>
                  <a:pt x="15212" y="871"/>
                  <a:pt x="15016" y="891"/>
                  <a:pt x="14821" y="993"/>
                </a:cubicBezTo>
                <a:cubicBezTo>
                  <a:pt x="14701" y="1056"/>
                  <a:pt x="14582" y="1172"/>
                  <a:pt x="14462" y="1241"/>
                </a:cubicBezTo>
                <a:cubicBezTo>
                  <a:pt x="14298" y="1337"/>
                  <a:pt x="14133" y="1407"/>
                  <a:pt x="13968" y="1490"/>
                </a:cubicBezTo>
                <a:cubicBezTo>
                  <a:pt x="13908" y="1572"/>
                  <a:pt x="13848" y="1644"/>
                  <a:pt x="13788" y="1738"/>
                </a:cubicBezTo>
                <a:cubicBezTo>
                  <a:pt x="13743" y="1810"/>
                  <a:pt x="13700" y="1929"/>
                  <a:pt x="13654" y="1986"/>
                </a:cubicBezTo>
                <a:cubicBezTo>
                  <a:pt x="13565" y="2095"/>
                  <a:pt x="13474" y="2144"/>
                  <a:pt x="13384" y="2235"/>
                </a:cubicBezTo>
                <a:cubicBezTo>
                  <a:pt x="13309" y="2310"/>
                  <a:pt x="13235" y="2400"/>
                  <a:pt x="13160" y="2483"/>
                </a:cubicBezTo>
                <a:cubicBezTo>
                  <a:pt x="12726" y="2400"/>
                  <a:pt x="12292" y="2235"/>
                  <a:pt x="11857" y="2235"/>
                </a:cubicBezTo>
                <a:lnTo>
                  <a:pt x="6872" y="2483"/>
                </a:lnTo>
                <a:cubicBezTo>
                  <a:pt x="6824" y="2487"/>
                  <a:pt x="6784" y="2688"/>
                  <a:pt x="6737" y="2731"/>
                </a:cubicBezTo>
                <a:cubicBezTo>
                  <a:pt x="6603" y="2854"/>
                  <a:pt x="6468" y="2960"/>
                  <a:pt x="6333" y="2979"/>
                </a:cubicBezTo>
                <a:cubicBezTo>
                  <a:pt x="3127" y="3434"/>
                  <a:pt x="3713" y="2979"/>
                  <a:pt x="3189" y="2979"/>
                </a:cubicBez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pic>
        <p:nvPicPr>
          <p:cNvPr id="302" name="Picture 301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8976091">
            <a:off x="7252110" y="4428852"/>
            <a:ext cx="1000278" cy="246565"/>
          </a:xfrm>
          <a:prstGeom prst="rect">
            <a:avLst/>
          </a:prstGeom>
        </p:spPr>
      </p:pic>
      <p:grpSp>
        <p:nvGrpSpPr>
          <p:cNvPr id="306" name="Group 306"/>
          <p:cNvGrpSpPr/>
          <p:nvPr/>
        </p:nvGrpSpPr>
        <p:grpSpPr>
          <a:xfrm>
            <a:off x="4797097" y="7721116"/>
            <a:ext cx="8207703" cy="2117089"/>
            <a:chOff x="0" y="-49984"/>
            <a:chExt cx="8429661" cy="2124622"/>
          </a:xfrm>
        </p:grpSpPr>
        <p:sp>
          <p:nvSpPr>
            <p:cNvPr id="304" name="Shape 304"/>
            <p:cNvSpPr/>
            <p:nvPr/>
          </p:nvSpPr>
          <p:spPr>
            <a:xfrm>
              <a:off x="0" y="-1"/>
              <a:ext cx="8429662" cy="2024655"/>
            </a:xfrm>
            <a:prstGeom prst="rect">
              <a:avLst/>
            </a:prstGeom>
            <a:solidFill>
              <a:srgbClr val="4F81BD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0" y="-49985"/>
              <a:ext cx="8429662" cy="21246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 b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rPr dirty="0"/>
                <a:t>Conclusion: If the machine is adequately calibrated, then due to random variation, we will often observe a sample mean (or average) that is more extreme than the actually observed value of 250.2 g.</a:t>
              </a:r>
            </a:p>
          </p:txBody>
        </p:sp>
      </p:grpSp>
      <p:sp>
        <p:nvSpPr>
          <p:cNvPr id="307" name="Shape 307"/>
          <p:cNvSpPr/>
          <p:nvPr/>
        </p:nvSpPr>
        <p:spPr>
          <a:xfrm>
            <a:off x="7334965" y="3591948"/>
            <a:ext cx="5442106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sz="2000" dirty="0">
                <a:latin typeface="Segoe Print" panose="02000600000000000000" pitchFamily="2" charset="0"/>
              </a:rPr>
              <a:t>28 of the 100 simulated values are more extreme than our observation.</a:t>
            </a:r>
          </a:p>
        </p:txBody>
      </p:sp>
      <p:sp>
        <p:nvSpPr>
          <p:cNvPr id="308" name="Shape 308"/>
          <p:cNvSpPr/>
          <p:nvPr/>
        </p:nvSpPr>
        <p:spPr>
          <a:xfrm>
            <a:off x="6070352" y="4912804"/>
            <a:ext cx="57532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sz="2000" dirty="0">
                <a:latin typeface="Segoe Print" panose="02000600000000000000" pitchFamily="2" charset="0"/>
              </a:rPr>
              <a:t>Observed value</a:t>
            </a:r>
          </a:p>
        </p:txBody>
      </p:sp>
      <p:sp>
        <p:nvSpPr>
          <p:cNvPr id="309" name="Shape 309"/>
          <p:cNvSpPr/>
          <p:nvPr/>
        </p:nvSpPr>
        <p:spPr>
          <a:xfrm>
            <a:off x="6178364" y="5668888"/>
            <a:ext cx="57532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sz="2000" dirty="0">
                <a:latin typeface="Segoe Print" panose="02000600000000000000" pitchFamily="2" charset="0"/>
              </a:rPr>
              <a:t>Theoretical value</a:t>
            </a:r>
          </a:p>
        </p:txBody>
      </p:sp>
      <p:sp>
        <p:nvSpPr>
          <p:cNvPr id="16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540802" y="9162048"/>
            <a:ext cx="230832" cy="379591"/>
          </a:xfrm>
        </p:spPr>
        <p:txBody>
          <a:bodyPr/>
          <a:lstStyle/>
          <a:p>
            <a:fld id="{86CB4B4D-7CA3-9044-876B-883B54F8677D}" type="slidenum">
              <a:rPr lang="en-US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11</a:t>
            </a:fld>
            <a:endParaRPr lang="en-US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Cup Example</a:t>
            </a:r>
          </a:p>
        </p:txBody>
      </p:sp>
      <p:sp>
        <p:nvSpPr>
          <p:cNvPr id="312" name="Shape 312"/>
          <p:cNvSpPr>
            <a:spLocks noGrp="1"/>
          </p:cNvSpPr>
          <p:nvPr>
            <p:ph type="body" idx="1"/>
          </p:nvPr>
        </p:nvSpPr>
        <p:spPr>
          <a:xfrm>
            <a:off x="508000" y="2628900"/>
            <a:ext cx="12165211" cy="671363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rPr dirty="0"/>
              <a:t> </a:t>
            </a:r>
          </a:p>
        </p:txBody>
      </p:sp>
      <p:sp>
        <p:nvSpPr>
          <p:cNvPr id="4" name="Shape 309"/>
          <p:cNvSpPr/>
          <p:nvPr/>
        </p:nvSpPr>
        <p:spPr>
          <a:xfrm>
            <a:off x="3226036" y="8729228"/>
            <a:ext cx="248427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da-DK" sz="2400" b="1" dirty="0" smtClean="0">
                <a:latin typeface="Segoe Print" panose="02000600000000000000" pitchFamily="2" charset="0"/>
              </a:rPr>
              <a:t>it is </a:t>
            </a:r>
            <a:r>
              <a:rPr lang="da-DK" sz="2400" b="1" dirty="0" err="1" smtClean="0">
                <a:latin typeface="Segoe Print" panose="02000600000000000000" pitchFamily="2" charset="0"/>
              </a:rPr>
              <a:t>likely</a:t>
            </a:r>
            <a:r>
              <a:rPr lang="da-DK" sz="2400" b="1" dirty="0" smtClean="0">
                <a:latin typeface="Segoe Print" panose="02000600000000000000" pitchFamily="2" charset="0"/>
              </a:rPr>
              <a:t> </a:t>
            </a:r>
            <a:r>
              <a:rPr lang="da-DK" sz="2400" b="1" dirty="0" err="1" smtClean="0">
                <a:latin typeface="Segoe Print" panose="02000600000000000000" pitchFamily="2" charset="0"/>
              </a:rPr>
              <a:t>that</a:t>
            </a:r>
            <a:endParaRPr sz="2400" b="1" dirty="0">
              <a:latin typeface="Segoe Print" panose="02000600000000000000" pitchFamily="2" charset="0"/>
            </a:endParaRPr>
          </a:p>
        </p:txBody>
      </p:sp>
      <p:sp>
        <p:nvSpPr>
          <p:cNvPr id="2" name="Left Brace 1"/>
          <p:cNvSpPr/>
          <p:nvPr/>
        </p:nvSpPr>
        <p:spPr>
          <a:xfrm rot="5400000">
            <a:off x="4223296" y="7407932"/>
            <a:ext cx="468052" cy="2318556"/>
          </a:xfrm>
          <a:prstGeom prst="leftBrac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7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Population</a:t>
            </a:r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5364" indent="-465364">
              <a:spcBef>
                <a:spcPts val="900"/>
              </a:spcBef>
              <a:defRPr sz="3800" b="1"/>
            </a:pPr>
            <a:r>
              <a:t>Definition 1 - Population</a:t>
            </a:r>
          </a:p>
          <a:p>
            <a:pPr marL="874712" lvl="1" indent="-404812">
              <a:spcBef>
                <a:spcPts val="800"/>
              </a:spcBef>
              <a:defRPr sz="3400"/>
            </a:pPr>
            <a:r>
              <a:t>In statistics, </a:t>
            </a:r>
            <a:r>
              <a:rPr>
                <a:solidFill>
                  <a:srgbClr val="FF2600"/>
                </a:solidFill>
              </a:rPr>
              <a:t>a population</a:t>
            </a:r>
            <a:r>
              <a:t> is a complete set of items that share at least one property in common that is the subject of a statistical analysis.</a:t>
            </a:r>
            <a:endParaRPr sz="3800"/>
          </a:p>
          <a:p>
            <a:pPr marL="465364" indent="-465364">
              <a:spcBef>
                <a:spcPts val="900"/>
              </a:spcBef>
              <a:defRPr sz="3800"/>
            </a:pPr>
            <a:r>
              <a:t>Populations can be diverse topics such as “all persons living in a country” or “every atom composing a crystal”.</a:t>
            </a:r>
          </a:p>
          <a:p>
            <a:pPr marL="465364" indent="-465364">
              <a:spcBef>
                <a:spcPts val="900"/>
              </a:spcBef>
              <a:defRPr sz="3800"/>
            </a:pPr>
            <a:r>
              <a:t>In the cup filling example, the population is “all cups filled by the machine”.</a:t>
            </a:r>
          </a:p>
        </p:txBody>
      </p:sp>
      <p:sp>
        <p:nvSpPr>
          <p:cNvPr id="316" name="Shape 316"/>
          <p:cNvSpPr/>
          <p:nvPr/>
        </p:nvSpPr>
        <p:spPr>
          <a:xfrm>
            <a:off x="8878664" y="772344"/>
            <a:ext cx="183620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dirty="0">
                <a:latin typeface="Segoe Print" panose="02000600000000000000" pitchFamily="2" charset="0"/>
              </a:rPr>
              <a:t>Key term</a:t>
            </a:r>
          </a:p>
        </p:txBody>
      </p:sp>
      <p:sp>
        <p:nvSpPr>
          <p:cNvPr id="6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Sample</a:t>
            </a:r>
          </a:p>
        </p:txBody>
      </p:sp>
      <p:sp>
        <p:nvSpPr>
          <p:cNvPr id="319" name="Shape 3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dirty="0" smtClean="0"/>
              <a:t> </a:t>
            </a:r>
            <a:endParaRPr dirty="0"/>
          </a:p>
        </p:txBody>
      </p:sp>
      <p:sp>
        <p:nvSpPr>
          <p:cNvPr id="5" name="Shape 316"/>
          <p:cNvSpPr/>
          <p:nvPr/>
        </p:nvSpPr>
        <p:spPr>
          <a:xfrm>
            <a:off x="8878664" y="772344"/>
            <a:ext cx="183620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dirty="0">
                <a:latin typeface="Segoe Print" panose="02000600000000000000" pitchFamily="2" charset="0"/>
              </a:rPr>
              <a:t>Key term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3802100" y="7829128"/>
            <a:ext cx="4176464" cy="0"/>
          </a:xfrm>
          <a:prstGeom prst="line">
            <a:avLst/>
          </a:prstGeom>
          <a:noFill/>
          <a:ln w="25400" cap="flat">
            <a:solidFill>
              <a:srgbClr val="41414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Statistical Model</a:t>
            </a:r>
          </a:p>
        </p:txBody>
      </p:sp>
      <p:sp>
        <p:nvSpPr>
          <p:cNvPr id="323" name="Shape 3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  <p:sp>
        <p:nvSpPr>
          <p:cNvPr id="4" name="Shape 316"/>
          <p:cNvSpPr/>
          <p:nvPr/>
        </p:nvSpPr>
        <p:spPr>
          <a:xfrm>
            <a:off x="10354828" y="772344"/>
            <a:ext cx="183620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dirty="0">
                <a:latin typeface="Segoe Print" panose="02000600000000000000" pitchFamily="2" charset="0"/>
              </a:rPr>
              <a:t>Key term</a:t>
            </a:r>
          </a:p>
        </p:txBody>
      </p:sp>
      <p:sp>
        <p:nvSpPr>
          <p:cNvPr id="6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Statistic</a:t>
            </a:r>
          </a:p>
        </p:txBody>
      </p:sp>
      <p:sp>
        <p:nvSpPr>
          <p:cNvPr id="326" name="Shape 3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t>   </a:t>
            </a:r>
          </a:p>
        </p:txBody>
      </p:sp>
      <p:sp>
        <p:nvSpPr>
          <p:cNvPr id="5" name="Shape 316"/>
          <p:cNvSpPr/>
          <p:nvPr/>
        </p:nvSpPr>
        <p:spPr>
          <a:xfrm>
            <a:off x="8878664" y="772344"/>
            <a:ext cx="183620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dirty="0">
                <a:latin typeface="Segoe Print" panose="02000600000000000000" pitchFamily="2" charset="0"/>
              </a:rPr>
              <a:t>Key term</a:t>
            </a:r>
          </a:p>
        </p:txBody>
      </p:sp>
      <p:sp>
        <p:nvSpPr>
          <p:cNvPr id="6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Estimator</a:t>
            </a:r>
          </a:p>
        </p:txBody>
      </p:sp>
      <p:sp>
        <p:nvSpPr>
          <p:cNvPr id="330" name="Shape 330"/>
          <p:cNvSpPr>
            <a:spLocks noGrp="1"/>
          </p:cNvSpPr>
          <p:nvPr>
            <p:ph type="body" idx="1"/>
          </p:nvPr>
        </p:nvSpPr>
        <p:spPr>
          <a:xfrm>
            <a:off x="508000" y="2580774"/>
            <a:ext cx="11988800" cy="645447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dirty="0"/>
              <a:t> </a:t>
            </a:r>
          </a:p>
        </p:txBody>
      </p:sp>
      <p:sp>
        <p:nvSpPr>
          <p:cNvPr id="5" name="Shape 316"/>
          <p:cNvSpPr/>
          <p:nvPr/>
        </p:nvSpPr>
        <p:spPr>
          <a:xfrm>
            <a:off x="8878664" y="772344"/>
            <a:ext cx="183620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dirty="0">
                <a:latin typeface="Segoe Print" panose="02000600000000000000" pitchFamily="2" charset="0"/>
              </a:rPr>
              <a:t>Key term</a:t>
            </a:r>
          </a:p>
        </p:txBody>
      </p:sp>
      <p:sp>
        <p:nvSpPr>
          <p:cNvPr id="6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3728" y="2489330"/>
                <a:ext cx="12205356" cy="68825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da-DK" sz="30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Calibri" panose="020F0502020204030204" pitchFamily="34" charset="0"/>
                    <a:sym typeface="Palatino"/>
                  </a:rPr>
                  <a:t>Maximum-</a:t>
                </a:r>
                <a:r>
                  <a:rPr kumimoji="0" lang="da-DK" sz="30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Calibri" panose="020F0502020204030204" pitchFamily="34" charset="0"/>
                    <a:sym typeface="Palatino"/>
                  </a:rPr>
                  <a:t>likelihood</a:t>
                </a:r>
                <a:r>
                  <a:rPr kumimoji="0" lang="da-DK" sz="30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Calibri" panose="020F0502020204030204" pitchFamily="34" charset="0"/>
                    <a:sym typeface="Palatino"/>
                  </a:rPr>
                  <a:t> </a:t>
                </a:r>
                <a:r>
                  <a:rPr kumimoji="0" lang="da-DK" sz="30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Calibri" panose="020F0502020204030204" pitchFamily="34" charset="0"/>
                    <a:sym typeface="Palatino"/>
                  </a:rPr>
                  <a:t>estimation</a:t>
                </a:r>
                <a:r>
                  <a:rPr kumimoji="0" lang="da-DK" sz="30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Calibri" panose="020F0502020204030204" pitchFamily="34" charset="0"/>
                    <a:sym typeface="Palatino"/>
                  </a:rPr>
                  <a:t> (MLE) is a </a:t>
                </a:r>
                <a:r>
                  <a:rPr kumimoji="0" lang="da-DK" sz="30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Calibri" panose="020F0502020204030204" pitchFamily="34" charset="0"/>
                    <a:sym typeface="Palatino"/>
                  </a:rPr>
                  <a:t>method</a:t>
                </a:r>
                <a:r>
                  <a:rPr kumimoji="0" lang="da-DK" sz="30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Calibri" panose="020F0502020204030204" pitchFamily="34" charset="0"/>
                    <a:sym typeface="Palatino"/>
                  </a:rPr>
                  <a:t> of </a:t>
                </a:r>
                <a:r>
                  <a:rPr kumimoji="0" lang="da-DK" sz="30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Calibri" panose="020F0502020204030204" pitchFamily="34" charset="0"/>
                    <a:sym typeface="Palatino"/>
                  </a:rPr>
                  <a:t>estimation</a:t>
                </a:r>
                <a:r>
                  <a:rPr kumimoji="0" lang="da-DK" sz="30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Calibri" panose="020F0502020204030204" pitchFamily="34" charset="0"/>
                    <a:sym typeface="Palatino"/>
                  </a:rPr>
                  <a:t> the parameters of a </a:t>
                </a:r>
                <a:r>
                  <a:rPr kumimoji="0" lang="da-DK" sz="30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Calibri" panose="020F0502020204030204" pitchFamily="34" charset="0"/>
                    <a:sym typeface="Palatino"/>
                  </a:rPr>
                  <a:t>statistical</a:t>
                </a:r>
                <a:r>
                  <a:rPr kumimoji="0" lang="da-DK" sz="30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Calibri" panose="020F0502020204030204" pitchFamily="34" charset="0"/>
                    <a:sym typeface="Palatino"/>
                  </a:rPr>
                  <a:t> model.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da-DK" sz="3000" dirty="0" smtClean="0">
                    <a:latin typeface="Calibri" panose="020F0502020204030204" pitchFamily="34" charset="0"/>
                  </a:rPr>
                  <a:t>For a given distribution with the parameter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sz="3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30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lang="da-DK" sz="3000" dirty="0" smtClean="0">
                    <a:latin typeface="Calibri" panose="020F0502020204030204" pitchFamily="34" charset="0"/>
                  </a:rPr>
                  <a:t> and the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30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da-DK" sz="3000" b="0" i="1" smtClean="0">
                            <a:latin typeface="Cambria Math"/>
                          </a:rPr>
                          <m:t>𝑋</m:t>
                        </m:r>
                      </m:sub>
                    </m:sSub>
                    <m:r>
                      <a:rPr lang="da-DK" sz="3000" b="0" i="1" smtClean="0">
                        <a:latin typeface="Cambria Math"/>
                      </a:rPr>
                      <m:t>(</m:t>
                    </m:r>
                    <m:r>
                      <a:rPr lang="da-DK" sz="3000" b="0" i="1" smtClean="0">
                        <a:latin typeface="Cambria Math"/>
                      </a:rPr>
                      <m:t>𝑥</m:t>
                    </m:r>
                    <m:d>
                      <m:dPr>
                        <m:begChr m:val="|"/>
                        <m:endChr m:val=""/>
                        <m:ctrlPr>
                          <a:rPr lang="da-DK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a-DK" sz="3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sz="30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da-DK" sz="3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kumimoji="0" lang="da-DK" sz="30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Calibri" panose="020F0502020204030204" pitchFamily="34" charset="0"/>
                    <a:sym typeface="Palatino"/>
                  </a:rPr>
                  <a:t> the </a:t>
                </a:r>
                <a:r>
                  <a:rPr kumimoji="0" lang="da-DK" sz="30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Calibri" panose="020F0502020204030204" pitchFamily="34" charset="0"/>
                    <a:sym typeface="Palatino"/>
                  </a:rPr>
                  <a:t>likelihood</a:t>
                </a:r>
                <a:r>
                  <a:rPr kumimoji="0" lang="da-DK" sz="30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Calibri" panose="020F0502020204030204" pitchFamily="34" charset="0"/>
                    <a:sym typeface="Palatino"/>
                  </a:rPr>
                  <a:t> </a:t>
                </a:r>
                <a:r>
                  <a:rPr kumimoji="0" lang="da-DK" sz="30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Calibri" panose="020F0502020204030204" pitchFamily="34" charset="0"/>
                    <a:sym typeface="Palatino"/>
                  </a:rPr>
                  <a:t>function</a:t>
                </a:r>
                <a:r>
                  <a:rPr kumimoji="0" lang="da-DK" sz="30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Calibri" panose="020F0502020204030204" pitchFamily="34" charset="0"/>
                    <a:sym typeface="Palatino"/>
                  </a:rPr>
                  <a:t> is: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a-DK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/>
                          <a:sym typeface="Palatino"/>
                        </a:rPr>
                        <m:t>𝐿</m:t>
                      </m:r>
                      <m:d>
                        <m:dPr>
                          <m:ctrlPr>
                            <a:rPr kumimoji="0" lang="da-DK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Palatino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da-DK" sz="3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3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da-DK" sz="3000" b="0" i="0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da-DK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a-DK" sz="3000" i="1">
                              <a:latin typeface="Cambria Math"/>
                            </a:rPr>
                            <m:t>𝑋</m:t>
                          </m:r>
                        </m:sub>
                      </m:sSub>
                      <m:r>
                        <a:rPr lang="da-DK" sz="3000" i="1">
                          <a:latin typeface="Cambria Math"/>
                        </a:rPr>
                        <m:t>(</m:t>
                      </m:r>
                      <m:r>
                        <a:rPr lang="da-DK" sz="3000" i="1">
                          <a:latin typeface="Cambria Math"/>
                        </a:rPr>
                        <m:t>𝑥</m:t>
                      </m:r>
                      <m:d>
                        <m:dPr>
                          <m:begChr m:val="|"/>
                          <m:endChr m:val=""/>
                          <m:ctrlPr>
                            <a:rPr lang="da-DK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da-DK" sz="3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3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da-DK" sz="3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0" lang="da-DK" sz="3000" b="0" i="0" u="none" strike="noStrike" cap="none" spc="0" normalizeH="0" baseline="0" dirty="0" smtClean="0">
                  <a:ln>
                    <a:noFill/>
                  </a:ln>
                  <a:solidFill>
                    <a:srgbClr val="414141"/>
                  </a:solidFill>
                  <a:effectLst/>
                  <a:uFillTx/>
                  <a:latin typeface="Calibri" panose="020F0502020204030204" pitchFamily="34" charset="0"/>
                  <a:sym typeface="Palatino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kumimoji="0" lang="da-DK" sz="3000" b="0" i="0" u="none" strike="noStrike" cap="none" spc="0" normalizeH="0" baseline="0" dirty="0" smtClean="0">
                  <a:ln>
                    <a:noFill/>
                  </a:ln>
                  <a:solidFill>
                    <a:srgbClr val="414141"/>
                  </a:solidFill>
                  <a:effectLst/>
                  <a:uFillTx/>
                  <a:latin typeface="Calibri" panose="020F0502020204030204" pitchFamily="34" charset="0"/>
                  <a:sym typeface="Palatino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0" lang="da-DK" sz="30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Calibri" panose="020F0502020204030204" pitchFamily="34" charset="0"/>
                    <a:sym typeface="Palatino"/>
                  </a:rPr>
                  <a:t>Important</a:t>
                </a:r>
                <a:r>
                  <a:rPr kumimoji="0" lang="da-DK" sz="30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Calibri" panose="020F0502020204030204" pitchFamily="34" charset="0"/>
                    <a:sym typeface="Palatino"/>
                  </a:rPr>
                  <a:t>:</a:t>
                </a:r>
              </a:p>
              <a:p>
                <a:pPr marL="803275" lvl="1" indent="-441325" algn="l">
                  <a:buFont typeface="Wingdings" panose="05000000000000000000" pitchFamily="2" charset="2"/>
                  <a:buChar char="Ø"/>
                </a:pPr>
                <a:r>
                  <a:rPr lang="da-DK" sz="3000" dirty="0" smtClean="0">
                    <a:latin typeface="Calibri" panose="020F0502020204030204" pitchFamily="34" charset="0"/>
                  </a:rPr>
                  <a:t>The </a:t>
                </a:r>
                <a:r>
                  <a:rPr lang="da-DK" sz="3000" dirty="0" err="1" smtClean="0">
                    <a:latin typeface="Calibri" panose="020F0502020204030204" pitchFamily="34" charset="0"/>
                  </a:rPr>
                  <a:t>likelihood</a:t>
                </a:r>
                <a:r>
                  <a:rPr lang="da-DK" sz="3000" dirty="0" smtClean="0">
                    <a:latin typeface="Calibri" panose="020F0502020204030204" pitchFamily="34" charset="0"/>
                  </a:rPr>
                  <a:t> </a:t>
                </a:r>
                <a:r>
                  <a:rPr lang="da-DK" sz="3000" dirty="0" err="1" smtClean="0">
                    <a:latin typeface="Calibri" panose="020F0502020204030204" pitchFamily="34" charset="0"/>
                  </a:rPr>
                  <a:t>function</a:t>
                </a:r>
                <a:r>
                  <a:rPr lang="da-DK" sz="3000" dirty="0" smtClean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a-DK" sz="30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da-DK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a-DK" sz="3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sz="30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da-DK" sz="3000" dirty="0" smtClean="0">
                    <a:latin typeface="Calibri" panose="020F0502020204030204" pitchFamily="34" charset="0"/>
                  </a:rPr>
                  <a:t> is a </a:t>
                </a:r>
                <a:r>
                  <a:rPr lang="da-DK" sz="3000" dirty="0" err="1" smtClean="0">
                    <a:latin typeface="Calibri" panose="020F0502020204030204" pitchFamily="34" charset="0"/>
                  </a:rPr>
                  <a:t>function</a:t>
                </a:r>
                <a:r>
                  <a:rPr lang="da-DK" sz="3000" dirty="0" smtClean="0">
                    <a:latin typeface="Calibri" panose="020F0502020204030204" pitchFamily="34" charset="0"/>
                  </a:rPr>
                  <a:t> of the parameter </a:t>
                </a:r>
                <a:r>
                  <a:rPr lang="da-DK" sz="3000" dirty="0" err="1" smtClean="0">
                    <a:latin typeface="Calibri" panose="020F0502020204030204" pitchFamily="34" charset="0"/>
                  </a:rPr>
                  <a:t>estimate</a:t>
                </a:r>
                <a:r>
                  <a:rPr lang="da-DK" sz="3000" dirty="0" smtClean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sz="3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3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lang="da-DK" sz="3000" dirty="0" smtClean="0">
                    <a:latin typeface="Calibri" panose="020F0502020204030204" pitchFamily="34" charset="0"/>
                  </a:rPr>
                  <a:t> and not x</a:t>
                </a:r>
              </a:p>
              <a:p>
                <a:pPr marL="803275" lvl="1" indent="-441325" algn="l">
                  <a:buFont typeface="Wingdings" panose="05000000000000000000" pitchFamily="2" charset="2"/>
                  <a:buChar char="Ø"/>
                </a:pPr>
                <a:r>
                  <a:rPr lang="da-DK" sz="3000" dirty="0" smtClean="0">
                    <a:latin typeface="Calibri" panose="020F0502020204030204" pitchFamily="34" charset="0"/>
                  </a:rPr>
                  <a:t>The </a:t>
                </a:r>
                <a:r>
                  <a:rPr lang="da-DK" sz="3000" dirty="0" err="1" smtClean="0">
                    <a:latin typeface="Calibri" panose="020F0502020204030204" pitchFamily="34" charset="0"/>
                  </a:rPr>
                  <a:t>likelihood</a:t>
                </a:r>
                <a:r>
                  <a:rPr lang="da-DK" sz="3000" dirty="0" smtClean="0">
                    <a:latin typeface="Calibri" panose="020F0502020204030204" pitchFamily="34" charset="0"/>
                  </a:rPr>
                  <a:t> </a:t>
                </a:r>
                <a:r>
                  <a:rPr lang="da-DK" sz="3000" dirty="0" err="1" smtClean="0">
                    <a:latin typeface="Calibri" panose="020F0502020204030204" pitchFamily="34" charset="0"/>
                  </a:rPr>
                  <a:t>function</a:t>
                </a:r>
                <a:r>
                  <a:rPr lang="da-DK" sz="3000" dirty="0" smtClean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a-DK" sz="30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da-DK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a-DK" sz="3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sz="30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da-DK" sz="3000" dirty="0" smtClean="0">
                    <a:latin typeface="Calibri" panose="020F0502020204030204" pitchFamily="34" charset="0"/>
                  </a:rPr>
                  <a:t> is the </a:t>
                </a:r>
                <a:r>
                  <a:rPr lang="da-DK" sz="3000" dirty="0" err="1" smtClean="0">
                    <a:latin typeface="Calibri" panose="020F0502020204030204" pitchFamily="34" charset="0"/>
                  </a:rPr>
                  <a:t>probability</a:t>
                </a:r>
                <a:r>
                  <a:rPr lang="da-DK" sz="3000" dirty="0" smtClean="0">
                    <a:latin typeface="Calibri" panose="020F0502020204030204" pitchFamily="34" charset="0"/>
                  </a:rPr>
                  <a:t> </a:t>
                </a:r>
                <a:r>
                  <a:rPr lang="da-DK" sz="3000" dirty="0" err="1" smtClean="0">
                    <a:latin typeface="Calibri" panose="020F0502020204030204" pitchFamily="34" charset="0"/>
                  </a:rPr>
                  <a:t>density</a:t>
                </a:r>
                <a:r>
                  <a:rPr lang="da-DK" sz="3000" dirty="0" smtClean="0">
                    <a:latin typeface="Calibri" panose="020F0502020204030204" pitchFamily="34" charset="0"/>
                  </a:rPr>
                  <a:t> of </a:t>
                </a:r>
                <a:r>
                  <a:rPr lang="da-DK" sz="3000" dirty="0" err="1" smtClean="0">
                    <a:latin typeface="Calibri" panose="020F0502020204030204" pitchFamily="34" charset="0"/>
                  </a:rPr>
                  <a:t>observing</a:t>
                </a:r>
                <a:r>
                  <a:rPr lang="da-DK" sz="3000" dirty="0" smtClean="0">
                    <a:latin typeface="Calibri" panose="020F0502020204030204" pitchFamily="34" charset="0"/>
                  </a:rPr>
                  <a:t> x if the true parameter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sz="3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3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acc>
                  </m:oMath>
                </a14:m>
                <a:endParaRPr lang="da-DK" sz="3000" dirty="0" smtClean="0">
                  <a:latin typeface="Calibri" panose="020F0502020204030204" pitchFamily="34" charset="0"/>
                </a:endParaRPr>
              </a:p>
              <a:p>
                <a:pPr lvl="1" indent="0" algn="l"/>
                <a:endParaRPr kumimoji="0" lang="da-DK" sz="3000" b="0" i="0" u="none" strike="noStrike" cap="none" spc="0" normalizeH="0" baseline="0" dirty="0" smtClean="0">
                  <a:ln>
                    <a:noFill/>
                  </a:ln>
                  <a:solidFill>
                    <a:srgbClr val="414141"/>
                  </a:solidFill>
                  <a:effectLst/>
                  <a:uFillTx/>
                  <a:latin typeface="Calibri" panose="020F0502020204030204" pitchFamily="34" charset="0"/>
                  <a:sym typeface="Palatino"/>
                </a:endParaRPr>
              </a:p>
              <a:p>
                <a:pPr marL="342900" lvl="1" indent="-342900" algn="l">
                  <a:buFont typeface="Arial" panose="020B0604020202020204" pitchFamily="34" charset="0"/>
                  <a:buChar char="•"/>
                </a:pPr>
                <a:r>
                  <a:rPr lang="da-DK" sz="3000" b="1" dirty="0" smtClean="0">
                    <a:latin typeface="Calibri" panose="020F0502020204030204" pitchFamily="34" charset="0"/>
                  </a:rPr>
                  <a:t>The optimum (MLE) </a:t>
                </a:r>
                <a:r>
                  <a:rPr lang="da-DK" sz="3000" b="1" dirty="0" err="1" smtClean="0">
                    <a:latin typeface="Calibri" panose="020F0502020204030204" pitchFamily="34" charset="0"/>
                  </a:rPr>
                  <a:t>estimate</a:t>
                </a:r>
                <a:r>
                  <a:rPr lang="da-DK" sz="3000" b="1" dirty="0" smtClean="0">
                    <a:latin typeface="Calibri" panose="020F0502020204030204" pitchFamily="34" charset="0"/>
                  </a:rPr>
                  <a:t> of the parameter is the </a:t>
                </a:r>
                <a:r>
                  <a:rPr lang="da-DK" sz="3000" b="1" dirty="0" err="1" smtClean="0">
                    <a:latin typeface="Calibri" panose="020F0502020204030204" pitchFamily="34" charset="0"/>
                  </a:rPr>
                  <a:t>one</a:t>
                </a:r>
                <a:r>
                  <a:rPr lang="da-DK" sz="3000" b="1" dirty="0" smtClean="0">
                    <a:latin typeface="Calibri" panose="020F0502020204030204" pitchFamily="34" charset="0"/>
                  </a:rPr>
                  <a:t> </a:t>
                </a:r>
                <a:r>
                  <a:rPr lang="da-DK" sz="3000" b="1" dirty="0" err="1" smtClean="0">
                    <a:latin typeface="Calibri" panose="020F0502020204030204" pitchFamily="34" charset="0"/>
                  </a:rPr>
                  <a:t>that</a:t>
                </a:r>
                <a:r>
                  <a:rPr lang="da-DK" sz="3000" b="1" dirty="0" smtClean="0">
                    <a:latin typeface="Calibri" panose="020F0502020204030204" pitchFamily="34" charset="0"/>
                  </a:rPr>
                  <a:t> </a:t>
                </a:r>
                <a:r>
                  <a:rPr lang="da-DK" sz="3000" b="1" dirty="0" err="1" smtClean="0">
                    <a:latin typeface="Calibri" panose="020F0502020204030204" pitchFamily="34" charset="0"/>
                  </a:rPr>
                  <a:t>maximizes</a:t>
                </a:r>
                <a:r>
                  <a:rPr lang="da-DK" sz="3000" b="1" dirty="0" smtClean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a-DK" sz="3000" b="1" i="1">
                        <a:latin typeface="Cambria Math"/>
                      </a:rPr>
                      <m:t>𝑳</m:t>
                    </m:r>
                    <m:d>
                      <m:dPr>
                        <m:ctrlPr>
                          <a:rPr lang="da-DK" sz="3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a-DK" sz="3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sz="3000" b="1" i="1">
                                <a:latin typeface="Cambria Math"/>
                                <a:ea typeface="Cambria Math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kumimoji="0" lang="da-DK" sz="3000" b="1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Calibri" panose="020F0502020204030204" pitchFamily="34" charset="0"/>
                    <a:sym typeface="Palatino"/>
                  </a:rPr>
                  <a:t>.</a:t>
                </a:r>
                <a:endParaRPr kumimoji="0" lang="da-DK" sz="3000" b="1" i="0" u="none" strike="noStrike" cap="none" spc="0" normalizeH="0" baseline="0" dirty="0">
                  <a:ln>
                    <a:noFill/>
                  </a:ln>
                  <a:solidFill>
                    <a:srgbClr val="414141"/>
                  </a:solidFill>
                  <a:effectLst/>
                  <a:uFillTx/>
                  <a:latin typeface="Calibri" panose="020F0502020204030204" pitchFamily="34" charset="0"/>
                  <a:sym typeface="Palatino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28" y="2489330"/>
                <a:ext cx="12205356" cy="6882525"/>
              </a:xfrm>
              <a:prstGeom prst="rect">
                <a:avLst/>
              </a:prstGeom>
              <a:blipFill rotWithShape="1">
                <a:blip r:embed="rId3"/>
                <a:stretch>
                  <a:fillRect l="-1348" t="-443" b="-203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350"/>
          <p:cNvSpPr>
            <a:spLocks noGrp="1"/>
          </p:cNvSpPr>
          <p:nvPr>
            <p:ph type="title"/>
          </p:nvPr>
        </p:nvSpPr>
        <p:spPr>
          <a:xfrm>
            <a:off x="345716" y="808348"/>
            <a:ext cx="12403112" cy="1219200"/>
          </a:xfrm>
          <a:prstGeom prst="rect">
            <a:avLst/>
          </a:prstGeom>
        </p:spPr>
        <p:txBody>
          <a:bodyPr>
            <a:normAutofit/>
          </a:bodyPr>
          <a:lstStyle>
            <a:lvl1pPr defTabSz="420624">
              <a:spcBef>
                <a:spcPts val="1100"/>
              </a:spcBef>
              <a:defRPr sz="5040"/>
            </a:lvl1pPr>
          </a:lstStyle>
          <a:p>
            <a:r>
              <a:rPr dirty="0"/>
              <a:t>Maximum-likelihood </a:t>
            </a:r>
            <a:r>
              <a:rPr dirty="0" smtClean="0"/>
              <a:t>Estimator</a:t>
            </a:r>
            <a:endParaRPr dirty="0"/>
          </a:p>
        </p:txBody>
      </p:sp>
      <p:sp>
        <p:nvSpPr>
          <p:cNvPr id="6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742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400"/>
            </a:lvl1pPr>
          </a:lstStyle>
          <a:p>
            <a:r>
              <a:t>Maximum-likelihood Estimate of the Mean</a:t>
            </a:r>
          </a:p>
        </p:txBody>
      </p:sp>
      <p:sp>
        <p:nvSpPr>
          <p:cNvPr id="334" name="Shape 33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t>  </a:t>
            </a:r>
          </a:p>
        </p:txBody>
      </p:sp>
      <p:sp>
        <p:nvSpPr>
          <p:cNvPr id="335" name="Shape 335"/>
          <p:cNvSpPr/>
          <p:nvPr/>
        </p:nvSpPr>
        <p:spPr>
          <a:xfrm>
            <a:off x="957784" y="3868688"/>
            <a:ext cx="158383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2000" dirty="0">
                <a:latin typeface="Segoe Print" panose="02000600000000000000" pitchFamily="2" charset="0"/>
              </a:rPr>
              <a:t>Likelihood </a:t>
            </a:r>
          </a:p>
        </p:txBody>
      </p:sp>
      <p:sp>
        <p:nvSpPr>
          <p:cNvPr id="336" name="Shape 336"/>
          <p:cNvSpPr/>
          <p:nvPr/>
        </p:nvSpPr>
        <p:spPr>
          <a:xfrm>
            <a:off x="6610412" y="3904692"/>
            <a:ext cx="1372476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2000" dirty="0" err="1">
                <a:latin typeface="Segoe Print" panose="02000600000000000000" pitchFamily="2" charset="0"/>
              </a:rPr>
              <a:t>i.i.d</a:t>
            </a:r>
            <a:r>
              <a:rPr sz="2000" dirty="0">
                <a:latin typeface="Segoe Print" panose="02000600000000000000" pitchFamily="2" charset="0"/>
              </a:rPr>
              <a:t>. data</a:t>
            </a:r>
          </a:p>
        </p:txBody>
      </p:sp>
      <p:sp>
        <p:nvSpPr>
          <p:cNvPr id="337" name="Shape 337"/>
          <p:cNvSpPr/>
          <p:nvPr/>
        </p:nvSpPr>
        <p:spPr>
          <a:xfrm>
            <a:off x="6754428" y="6316960"/>
            <a:ext cx="227617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2000" dirty="0">
                <a:latin typeface="Segoe Print" panose="02000600000000000000" pitchFamily="2" charset="0"/>
              </a:rPr>
              <a:t>in Gaussian data</a:t>
            </a:r>
          </a:p>
        </p:txBody>
      </p:sp>
      <p:sp>
        <p:nvSpPr>
          <p:cNvPr id="8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  <p:sp>
        <p:nvSpPr>
          <p:cNvPr id="11" name="Shape 337"/>
          <p:cNvSpPr/>
          <p:nvPr/>
        </p:nvSpPr>
        <p:spPr>
          <a:xfrm>
            <a:off x="10996228" y="3349152"/>
            <a:ext cx="2008572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da-DK" sz="2000" dirty="0" err="1">
                <a:latin typeface="Segoe Print" panose="02000600000000000000" pitchFamily="2" charset="0"/>
              </a:rPr>
              <a:t>M</a:t>
            </a:r>
            <a:r>
              <a:rPr lang="da-DK" sz="2000" dirty="0" err="1" smtClean="0">
                <a:latin typeface="Segoe Print" panose="02000600000000000000" pitchFamily="2" charset="0"/>
              </a:rPr>
              <a:t>ultiplication</a:t>
            </a:r>
            <a:endParaRPr sz="2000" dirty="0">
              <a:latin typeface="Segoe Print" panose="02000600000000000000" pitchFamily="2" charset="0"/>
            </a:endParaRPr>
          </a:p>
        </p:txBody>
      </p:sp>
      <p:pic>
        <p:nvPicPr>
          <p:cNvPr id="12" name="Picture 30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8032247">
            <a:off x="10820593" y="3828522"/>
            <a:ext cx="628855" cy="168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Todays Content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idx="1"/>
          </p:nvPr>
        </p:nvSpPr>
        <p:spPr>
          <a:xfrm>
            <a:off x="1281820" y="2644552"/>
            <a:ext cx="10261140" cy="4572508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Introduction </a:t>
            </a:r>
            <a:r>
              <a:rPr dirty="0"/>
              <a:t>to Statistics </a:t>
            </a:r>
          </a:p>
          <a:p>
            <a:r>
              <a:rPr dirty="0"/>
              <a:t>Estimators</a:t>
            </a:r>
          </a:p>
          <a:p>
            <a:r>
              <a:rPr lang="da-DK" dirty="0" err="1" smtClean="0"/>
              <a:t>Significance</a:t>
            </a:r>
            <a:r>
              <a:rPr lang="da-DK" dirty="0" smtClean="0"/>
              <a:t> </a:t>
            </a:r>
            <a:r>
              <a:rPr lang="da-DK" dirty="0"/>
              <a:t>L</a:t>
            </a:r>
            <a:r>
              <a:rPr lang="da-DK" dirty="0" smtClean="0"/>
              <a:t>evel and p-</a:t>
            </a:r>
            <a:r>
              <a:rPr lang="da-DK" dirty="0" err="1" smtClean="0"/>
              <a:t>value</a:t>
            </a:r>
            <a:endParaRPr lang="da-DK" dirty="0" smtClean="0"/>
          </a:p>
          <a:p>
            <a:r>
              <a:rPr dirty="0" smtClean="0"/>
              <a:t>Confidence </a:t>
            </a:r>
            <a:r>
              <a:rPr dirty="0"/>
              <a:t>Intervals</a:t>
            </a:r>
          </a:p>
          <a:p>
            <a:r>
              <a:rPr dirty="0"/>
              <a:t>Sample Size Determination</a:t>
            </a:r>
          </a:p>
        </p:txBody>
      </p:sp>
      <p:sp>
        <p:nvSpPr>
          <p:cNvPr id="3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400"/>
            </a:lvl1pPr>
          </a:lstStyle>
          <a:p>
            <a:r>
              <a:t>Maximum-Likelihood Estimate of the Mean</a:t>
            </a:r>
          </a:p>
        </p:txBody>
      </p:sp>
      <p:sp>
        <p:nvSpPr>
          <p:cNvPr id="340" name="Shape 3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rPr dirty="0"/>
              <a:t>  </a:t>
            </a:r>
          </a:p>
        </p:txBody>
      </p:sp>
      <p:sp>
        <p:nvSpPr>
          <p:cNvPr id="341" name="Shape 341"/>
          <p:cNvSpPr/>
          <p:nvPr/>
        </p:nvSpPr>
        <p:spPr>
          <a:xfrm>
            <a:off x="7726536" y="5740896"/>
            <a:ext cx="3450871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2000" dirty="0">
                <a:latin typeface="Segoe Print" panose="02000600000000000000" pitchFamily="2" charset="0"/>
              </a:rPr>
              <a:t>Called: the log-likelihood</a:t>
            </a:r>
          </a:p>
        </p:txBody>
      </p:sp>
      <p:sp>
        <p:nvSpPr>
          <p:cNvPr id="342" name="Shape 342"/>
          <p:cNvSpPr/>
          <p:nvPr/>
        </p:nvSpPr>
        <p:spPr>
          <a:xfrm>
            <a:off x="5386276" y="2356520"/>
            <a:ext cx="2802799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2000" dirty="0" err="1">
                <a:latin typeface="Segoe Print" panose="02000600000000000000" pitchFamily="2" charset="0"/>
              </a:rPr>
              <a:t>i.i.d</a:t>
            </a:r>
            <a:r>
              <a:rPr sz="2000" dirty="0">
                <a:latin typeface="Segoe Print" panose="02000600000000000000" pitchFamily="2" charset="0"/>
              </a:rPr>
              <a:t>. Gaussian </a:t>
            </a:r>
            <a:r>
              <a:rPr lang="da-DK" sz="2000" dirty="0" smtClean="0">
                <a:latin typeface="Segoe Print" panose="02000600000000000000" pitchFamily="2" charset="0"/>
              </a:rPr>
              <a:t>d</a:t>
            </a:r>
            <a:r>
              <a:rPr sz="2000" dirty="0" err="1" smtClean="0">
                <a:latin typeface="Segoe Print" panose="02000600000000000000" pitchFamily="2" charset="0"/>
              </a:rPr>
              <a:t>ata</a:t>
            </a:r>
            <a:endParaRPr sz="2000" dirty="0">
              <a:latin typeface="Segoe Print" panose="02000600000000000000" pitchFamily="2" charset="0"/>
            </a:endParaRPr>
          </a:p>
        </p:txBody>
      </p:sp>
      <p:sp>
        <p:nvSpPr>
          <p:cNvPr id="7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345716" y="808348"/>
            <a:ext cx="12403112" cy="12192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20624">
              <a:spcBef>
                <a:spcPts val="1100"/>
              </a:spcBef>
              <a:defRPr sz="5040"/>
            </a:lvl1pPr>
          </a:lstStyle>
          <a:p>
            <a:r>
              <a:rPr dirty="0"/>
              <a:t>Maximum-likelihood Estimator for Binomial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boks 2"/>
              <p:cNvSpPr txBox="1"/>
              <p:nvPr/>
            </p:nvSpPr>
            <p:spPr>
              <a:xfrm>
                <a:off x="368872" y="2353585"/>
                <a:ext cx="12408665" cy="72832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For the binomial distribution the </a:t>
                </a:r>
                <a:r>
                  <a:rPr kumimoji="0" lang="da-DK" sz="28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likelihood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function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is:</a:t>
                </a:r>
              </a:p>
              <a:p>
                <a:pPr algn="l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da-DK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/>
                          <a:sym typeface="Palatino"/>
                        </a:rPr>
                        <m:t>𝐿</m:t>
                      </m:r>
                      <m:d>
                        <m:dPr>
                          <m:ctrlPr>
                            <a:rPr kumimoji="0" lang="da-DK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Palatino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0" lang="da-DK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Palatino"/>
                                </a:rPr>
                              </m:ctrlPr>
                            </m:accPr>
                            <m:e>
                              <m:r>
                                <a:rPr kumimoji="0" lang="da-DK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/>
                                  <a:sym typeface="Palatino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kumimoji="0" lang="da-DK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/>
                          <a:sym typeface="Palatino"/>
                        </a:rPr>
                        <m:t>=</m:t>
                      </m:r>
                      <m:sSub>
                        <m:sSubPr>
                          <m:ctrlPr>
                            <a:rPr kumimoji="0" lang="da-DK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Palatino"/>
                            </a:rPr>
                          </m:ctrlPr>
                        </m:sSubPr>
                        <m:e>
                          <m:r>
                            <a:rPr kumimoji="0" lang="da-DK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/>
                              <a:sym typeface="Palatino"/>
                            </a:rPr>
                            <m:t>𝑓</m:t>
                          </m:r>
                        </m:e>
                        <m:sub>
                          <m:r>
                            <a:rPr kumimoji="0" lang="da-DK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/>
                              <a:sym typeface="Palatino"/>
                            </a:rPr>
                            <m:t>𝑏𝑖𝑛𝑜</m:t>
                          </m:r>
                        </m:sub>
                      </m:sSub>
                      <m:d>
                        <m:dPr>
                          <m:ctrlPr>
                            <a:rPr kumimoji="0" lang="da-DK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Palatino"/>
                            </a:rPr>
                          </m:ctrlPr>
                        </m:dPr>
                        <m:e>
                          <m:r>
                            <a:rPr kumimoji="0" lang="da-DK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/>
                              <a:sym typeface="Palatino"/>
                            </a:rPr>
                            <m:t>𝑥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kumimoji="0" lang="da-DK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Palatino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da-DK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a-DK" sz="2800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kumimoji="0" lang="da-DK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/>
                          <a:sym typeface="Palatino"/>
                        </a:rPr>
                        <m:t>=</m:t>
                      </m:r>
                      <m:d>
                        <m:dPr>
                          <m:ctrlPr>
                            <a:rPr kumimoji="0" lang="da-DK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Palatino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da-DK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Palatino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da-DK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414141"/>
                                    </a:solidFill>
                                    <a:effectLst/>
                                    <a:uFillTx/>
                                    <a:latin typeface="Cambria Math"/>
                                    <a:sym typeface="Palatino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da-DK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414141"/>
                                    </a:solidFill>
                                    <a:effectLst/>
                                    <a:uFillTx/>
                                    <a:latin typeface="Cambria Math"/>
                                    <a:sym typeface="Palatino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kumimoji="0" lang="da-DK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Palatino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da-DK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2800" i="1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</m:e>
                        <m:sup>
                          <m:r>
                            <a:rPr kumimoji="0" lang="da-DK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/>
                              <a:sym typeface="Palatino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kumimoji="0" lang="da-DK" sz="28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Palatino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da-DK" sz="2800" b="0" i="1" u="none" strike="noStrike" cap="none" spc="0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Palatino"/>
                                </a:rPr>
                              </m:ctrlPr>
                            </m:dPr>
                            <m:e>
                              <m:r>
                                <a:rPr lang="da-DK" sz="2800" i="1">
                                  <a:latin typeface="Cambria Math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da-DK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a-DK" sz="2800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kumimoji="0" lang="da-DK" sz="28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/>
                              <a:sym typeface="Palatino"/>
                            </a:rPr>
                            <m:t>𝑛</m:t>
                          </m:r>
                          <m:r>
                            <a:rPr kumimoji="0" lang="da-DK" sz="28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/>
                              <a:sym typeface="Palatino"/>
                            </a:rPr>
                            <m:t>−</m:t>
                          </m:r>
                          <m:r>
                            <a:rPr kumimoji="0" lang="da-DK" sz="28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/>
                              <a:sym typeface="Palatino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kumimoji="0" lang="da-DK" sz="2800" b="0" i="0" u="none" strike="noStrike" cap="none" spc="0" normalizeH="0" baseline="0" dirty="0" smtClean="0">
                  <a:ln>
                    <a:noFill/>
                  </a:ln>
                  <a:solidFill>
                    <a:srgbClr val="414141"/>
                  </a:solidFill>
                  <a:effectLst/>
                  <a:uFillTx/>
                  <a:latin typeface="Helvetica Neue Light"/>
                  <a:sym typeface="Palatino"/>
                </a:endParaRPr>
              </a:p>
              <a:p>
                <a:pPr marL="360363" indent="-360363" algn="l">
                  <a:spcAft>
                    <a:spcPts val="600"/>
                  </a:spcAft>
                </a:pPr>
                <a:r>
                  <a:rPr lang="da-DK" sz="2800" dirty="0" smtClean="0">
                    <a:latin typeface="Helvetica Neue Light"/>
                  </a:rPr>
                  <a:t>	</a:t>
                </a:r>
                <a:r>
                  <a:rPr lang="da-DK" sz="2800" dirty="0" err="1" smtClean="0">
                    <a:latin typeface="Helvetica Neue Light"/>
                  </a:rPr>
                  <a:t>where</a:t>
                </a:r>
                <a:r>
                  <a:rPr lang="da-DK" sz="2800" dirty="0" smtClean="0">
                    <a:latin typeface="Helvetica Neue Ligh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8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da-DK" sz="2800" i="1">
                            <a:latin typeface="Cambria Math"/>
                          </a:rPr>
                          <m:t>𝑏𝑖𝑛𝑜</m:t>
                        </m:r>
                      </m:sub>
                    </m:sSub>
                    <m:d>
                      <m:dPr>
                        <m:ctrlPr>
                          <a:rPr lang="da-DK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800" i="1">
                            <a:latin typeface="Cambria Math"/>
                          </a:rPr>
                          <m:t>𝑥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da-DK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da-DK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a-DK" sz="2800" i="1">
                                    <a:latin typeface="Cambria Math"/>
                                  </a:rPr>
                                  <m:t>𝑝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</a:t>
                </a:r>
                <a:r>
                  <a:rPr kumimoji="0" lang="da-DK" sz="28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denotes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the binomial pdf, and </a:t>
                </a:r>
                <a14:m>
                  <m:oMath xmlns:m="http://schemas.openxmlformats.org/officeDocument/2006/math">
                    <m:r>
                      <a:rPr lang="da-DK" sz="2800" i="1">
                        <a:latin typeface="Cambria Math"/>
                      </a:rPr>
                      <m:t>𝑥</m:t>
                    </m:r>
                  </m:oMath>
                </a14:m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is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the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observed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number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of successes out of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da-DK" sz="2800" i="1">
                        <a:latin typeface="Cambria Math"/>
                      </a:rPr>
                      <m:t>𝑛</m:t>
                    </m:r>
                  </m:oMath>
                </a14:m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trials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.</a:t>
                </a:r>
              </a:p>
              <a:p>
                <a:pPr marL="342900" indent="-342900" algn="l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da-DK" sz="2800" baseline="0" dirty="0" err="1" smtClean="0">
                    <a:latin typeface="Helvetica Neue Light"/>
                  </a:rPr>
                  <a:t>When</a:t>
                </a:r>
                <a:r>
                  <a:rPr lang="da-DK" sz="2800" baseline="0" dirty="0" smtClean="0">
                    <a:latin typeface="Helvetica Neue Light"/>
                  </a:rPr>
                  <a:t> </a:t>
                </a:r>
                <a:r>
                  <a:rPr lang="da-DK" sz="2800" baseline="0" dirty="0" err="1" smtClean="0">
                    <a:latin typeface="Helvetica Neue Light"/>
                  </a:rPr>
                  <a:t>maximizing</a:t>
                </a:r>
                <a:r>
                  <a:rPr lang="da-DK" sz="2800" baseline="0" dirty="0" smtClean="0">
                    <a:latin typeface="Helvetica Neue Light"/>
                  </a:rPr>
                  <a:t>, </a:t>
                </a:r>
                <a:r>
                  <a:rPr lang="da-DK" sz="2800" baseline="0" dirty="0" err="1" smtClean="0">
                    <a:latin typeface="Helvetica Neue Light"/>
                  </a:rPr>
                  <a:t>we</a:t>
                </a:r>
                <a:r>
                  <a:rPr lang="da-DK" sz="2800" baseline="0" dirty="0" smtClean="0">
                    <a:latin typeface="Helvetica Neue Light"/>
                  </a:rPr>
                  <a:t> </a:t>
                </a:r>
                <a:r>
                  <a:rPr lang="da-DK" sz="2800" baseline="0" dirty="0" err="1" smtClean="0">
                    <a:latin typeface="Helvetica Neue Light"/>
                  </a:rPr>
                  <a:t>can</a:t>
                </a:r>
                <a:r>
                  <a:rPr lang="da-DK" sz="2800" dirty="0" smtClean="0">
                    <a:latin typeface="Helvetica Neue Light"/>
                  </a:rPr>
                  <a:t> </a:t>
                </a:r>
                <a:r>
                  <a:rPr lang="da-DK" sz="2800" dirty="0" err="1" smtClean="0">
                    <a:latin typeface="Helvetica Neue Light"/>
                  </a:rPr>
                  <a:t>ignore</a:t>
                </a:r>
                <a:r>
                  <a:rPr lang="da-DK" sz="2800" dirty="0" smtClean="0">
                    <a:latin typeface="Helvetica Neue Light"/>
                  </a:rPr>
                  <a:t> the binomial </a:t>
                </a:r>
                <a:r>
                  <a:rPr lang="da-DK" sz="2800" dirty="0" err="1" smtClean="0">
                    <a:latin typeface="Helvetica Neue Light"/>
                  </a:rPr>
                  <a:t>coefficient</a:t>
                </a:r>
                <a:r>
                  <a:rPr lang="da-DK" sz="2800" dirty="0" smtClean="0">
                    <a:latin typeface="Helvetica Neue Ligh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a-DK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a-DK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a-DK" sz="2800" i="1">
                                  <a:latin typeface="Cambria Math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da-DK" sz="2800" i="1">
                                  <a:latin typeface="Cambria Math"/>
                                </a:rPr>
                                <m:t>𝑥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, </a:t>
                </a:r>
                <a:r>
                  <a:rPr kumimoji="0" lang="da-DK" sz="28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because</a:t>
                </a:r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it </a:t>
                </a:r>
                <a:r>
                  <a:rPr kumimoji="0" lang="da-DK" sz="28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does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not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depend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800" i="1">
                            <a:latin typeface="Cambria Math"/>
                          </a:rPr>
                          <m:t>𝑝</m:t>
                        </m:r>
                      </m:e>
                    </m:acc>
                  </m:oMath>
                </a14:m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.</a:t>
                </a:r>
              </a:p>
              <a:p>
                <a:pPr marL="342900" indent="-342900" algn="l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kumimoji="0" lang="da-DK" sz="28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Since</a:t>
                </a:r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the </a:t>
                </a:r>
                <a:r>
                  <a:rPr kumimoji="0" lang="da-DK" sz="28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logarithm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is a monoton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function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, the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choise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800" i="1">
                            <a:latin typeface="Cambria Math"/>
                          </a:rPr>
                          <m:t>𝑝</m:t>
                        </m:r>
                      </m:e>
                    </m:acc>
                  </m:oMath>
                </a14:m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</a:t>
                </a:r>
                <a:r>
                  <a:rPr kumimoji="0" lang="da-DK" sz="28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that</a:t>
                </a:r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</a:t>
                </a:r>
                <a:r>
                  <a:rPr kumimoji="0" lang="da-DK" sz="28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maximizes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</a:t>
                </a:r>
                <a14:m>
                  <m:oMath xmlns:m="http://schemas.openxmlformats.org/officeDocument/2006/math">
                    <m:r>
                      <a:rPr lang="da-DK" sz="28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da-DK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a-DK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sz="2800" i="1">
                                <a:latin typeface="Cambria Math"/>
                              </a:rPr>
                              <m:t>𝑝</m:t>
                            </m:r>
                          </m:e>
                        </m:acc>
                      </m:e>
                    </m:d>
                  </m:oMath>
                </a14:m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</a:t>
                </a:r>
                <a:r>
                  <a:rPr kumimoji="0" lang="da-DK" sz="28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also</a:t>
                </a:r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</a:t>
                </a:r>
                <a:r>
                  <a:rPr kumimoji="0" lang="da-DK" sz="28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maximizes</a:t>
                </a:r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log(</a:t>
                </a:r>
                <a14:m>
                  <m:oMath xmlns:m="http://schemas.openxmlformats.org/officeDocument/2006/math">
                    <m:r>
                      <a:rPr lang="da-DK" sz="28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da-DK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a-DK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sz="2800" i="1">
                                <a:latin typeface="Cambria Math"/>
                              </a:rPr>
                              <m:t>𝑝</m:t>
                            </m:r>
                          </m:e>
                        </m:acc>
                      </m:e>
                    </m:d>
                  </m:oMath>
                </a14:m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)</a:t>
                </a:r>
              </a:p>
              <a:p>
                <a:pPr marL="342900" indent="-342900" algn="l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da-DK" sz="2800" dirty="0" smtClean="0">
                    <a:latin typeface="Helvetica Neue Light"/>
                  </a:rPr>
                  <a:t>So, the optimum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800" i="1">
                            <a:latin typeface="Cambria Math"/>
                          </a:rPr>
                          <m:t>𝑝</m:t>
                        </m:r>
                      </m:e>
                    </m:acc>
                  </m:oMath>
                </a14:m>
                <a:r>
                  <a:rPr lang="da-DK" sz="2800" dirty="0" smtClean="0">
                    <a:latin typeface="Helvetica Neue Light"/>
                  </a:rPr>
                  <a:t> </a:t>
                </a:r>
                <a:r>
                  <a:rPr lang="da-DK" sz="2800" dirty="0" err="1" smtClean="0">
                    <a:latin typeface="Helvetica Neue Light"/>
                  </a:rPr>
                  <a:t>maximizes</a:t>
                </a:r>
                <a:r>
                  <a:rPr lang="da-DK" sz="2800" dirty="0" smtClean="0">
                    <a:latin typeface="Helvetica Neue Light"/>
                  </a:rPr>
                  <a:t>: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b="0" i="0" smtClean="0">
                        <a:latin typeface="Cambria Math"/>
                      </a:rPr>
                      <m:t>log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a-DK" i="1">
                                    <a:latin typeface="Cambria Math"/>
                                  </a:rPr>
                                  <m:t>𝑝</m:t>
                                </m:r>
                              </m:e>
                            </m:acc>
                          </m:e>
                          <m:sup>
                            <m:r>
                              <a:rPr lang="da-DK" i="1">
                                <a:latin typeface="Cambria Math"/>
                              </a:rPr>
                              <m:t>𝑥</m:t>
                            </m:r>
                          </m:sup>
                        </m:sSup>
                        <m:sSup>
                          <m:sSupPr>
                            <m:ctrlPr>
                              <a:rPr lang="da-DK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a-DK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a-DK" i="1">
                                    <a:latin typeface="Cambria Math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a-DK" i="1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da-DK" i="1" dirty="0">
                                <a:latin typeface="Cambria Math"/>
                              </a:rPr>
                              <m:t>𝑛</m:t>
                            </m:r>
                            <m:r>
                              <a:rPr lang="da-DK" i="1" dirty="0">
                                <a:latin typeface="Cambria Math"/>
                              </a:rPr>
                              <m:t>−</m:t>
                            </m:r>
                            <m:r>
                              <a:rPr lang="da-DK" i="1" dirty="0">
                                <a:latin typeface="Cambria Math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da-DK" b="0" i="1" dirty="0" smtClean="0">
                        <a:latin typeface="Cambria Math"/>
                      </a:rPr>
                      <m:t>=</m:t>
                    </m:r>
                    <m:r>
                      <a:rPr lang="da-DK" b="0" i="1" dirty="0" smtClean="0">
                        <a:latin typeface="Cambria Math"/>
                      </a:rPr>
                      <m:t>𝑥</m:t>
                    </m:r>
                    <m:r>
                      <a:rPr lang="da-DK" b="0" i="1" dirty="0" smtClean="0">
                        <a:latin typeface="Cambria Math"/>
                        <a:ea typeface="Cambria Math"/>
                      </a:rPr>
                      <m:t>∙</m:t>
                    </m:r>
                    <m:func>
                      <m:funcPr>
                        <m:ctrlPr>
                          <a:rPr lang="da-DK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a-DK" b="0" i="0" dirty="0" smtClean="0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a-DK" i="1">
                                    <a:latin typeface="Cambria Math"/>
                                  </a:rPr>
                                  <m:t>𝑝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da-DK" b="0" i="1" smtClean="0">
                        <a:latin typeface="Cambria Math"/>
                      </a:rPr>
                      <m:t>+(</m:t>
                    </m:r>
                    <m:r>
                      <a:rPr lang="da-DK" b="0" i="1" smtClean="0">
                        <a:latin typeface="Cambria Math"/>
                      </a:rPr>
                      <m:t>𝑛</m:t>
                    </m:r>
                    <m:r>
                      <a:rPr lang="da-DK" b="0" i="1" smtClean="0">
                        <a:latin typeface="Cambria Math"/>
                      </a:rPr>
                      <m:t>−</m:t>
                    </m:r>
                    <m:r>
                      <a:rPr lang="da-DK" b="0" i="1" smtClean="0">
                        <a:latin typeface="Cambria Math"/>
                      </a:rPr>
                      <m:t>𝑥</m:t>
                    </m:r>
                    <m:r>
                      <a:rPr lang="da-DK" b="0" i="1" smtClean="0">
                        <a:latin typeface="Cambria Math"/>
                      </a:rPr>
                      <m:t>)∙</m:t>
                    </m:r>
                    <m:func>
                      <m:funcPr>
                        <m:ctrlPr>
                          <a:rPr lang="da-DK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a-DK" dirty="0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b="0" i="1" smtClean="0">
                                <a:latin typeface="Cambria Math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a-DK" i="1">
                                    <a:latin typeface="Cambria Math"/>
                                  </a:rPr>
                                  <m:t>𝑝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endParaRPr lang="da-DK" dirty="0">
                  <a:latin typeface="Helvetica Neue Light"/>
                </a:endParaRPr>
              </a:p>
              <a:p>
                <a:pPr marL="342900" indent="-342900" algn="l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kumimoji="0" lang="da-DK" sz="28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Differentiate</a:t>
                </a:r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800" i="1">
                            <a:latin typeface="Cambria Math"/>
                          </a:rPr>
                          <m:t>𝑝</m:t>
                        </m:r>
                      </m:e>
                    </m:acc>
                  </m:oMath>
                </a14:m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and </a:t>
                </a:r>
                <a:r>
                  <a:rPr kumimoji="0" lang="da-DK" sz="28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setting</a:t>
                </a:r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</a:t>
                </a:r>
                <a:r>
                  <a:rPr kumimoji="0" lang="da-DK" sz="28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equal</a:t>
                </a:r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to </a:t>
                </a:r>
                <a:r>
                  <a:rPr kumimoji="0" lang="da-DK" sz="28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zero</a:t>
                </a:r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:	</a:t>
                </a:r>
                <a:r>
                  <a:rPr lang="da-DK" sz="2800" dirty="0">
                    <a:latin typeface="Helvetica Neue Light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2800" b="0" i="1" smtClean="0">
                            <a:latin typeface="Cambria Math"/>
                          </a:rPr>
                          <m:t>𝑥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da-DK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sz="2800" i="1">
                                <a:latin typeface="Cambria Math"/>
                              </a:rPr>
                              <m:t>𝑝</m:t>
                            </m:r>
                          </m:e>
                        </m:acc>
                      </m:den>
                    </m:f>
                    <m:r>
                      <a:rPr lang="da-DK" sz="28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da-DK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2800" b="0" i="1" smtClean="0">
                            <a:latin typeface="Cambria Math"/>
                          </a:rPr>
                          <m:t>𝑛</m:t>
                        </m:r>
                        <m:r>
                          <a:rPr lang="da-DK" sz="2800" b="0" i="1" smtClean="0">
                            <a:latin typeface="Cambria Math"/>
                          </a:rPr>
                          <m:t>−</m:t>
                        </m:r>
                        <m:r>
                          <a:rPr lang="da-DK" sz="2800" i="1">
                            <a:latin typeface="Cambria Math"/>
                          </a:rPr>
                          <m:t>𝑥</m:t>
                        </m:r>
                      </m:num>
                      <m:den>
                        <m:r>
                          <a:rPr lang="da-DK" sz="2800" b="0" i="1" smtClean="0">
                            <a:latin typeface="Cambria Math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da-DK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sz="2800" i="1">
                                <a:latin typeface="Cambria Math"/>
                              </a:rPr>
                              <m:t>𝑝</m:t>
                            </m:r>
                          </m:e>
                        </m:acc>
                      </m:den>
                    </m:f>
                    <m:r>
                      <a:rPr lang="da-DK" sz="2800" b="0" i="1" smtClean="0">
                        <a:latin typeface="Cambria Math"/>
                      </a:rPr>
                      <m:t>=0  ⇒  </m:t>
                    </m:r>
                    <m:acc>
                      <m:accPr>
                        <m:chr m:val="̂"/>
                        <m:ctrlPr>
                          <a:rPr lang="da-DK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800" i="1">
                            <a:latin typeface="Cambria Math"/>
                          </a:rPr>
                          <m:t>𝑝</m:t>
                        </m:r>
                      </m:e>
                    </m:acc>
                    <m:r>
                      <a:rPr lang="da-DK" sz="2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a-DK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2800" i="1">
                            <a:latin typeface="Cambria Math"/>
                          </a:rPr>
                          <m:t>𝑥</m:t>
                        </m:r>
                      </m:num>
                      <m:den>
                        <m:r>
                          <a:rPr lang="da-DK" sz="2800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kumimoji="0" lang="da-DK" sz="2800" b="0" i="0" u="none" strike="noStrike" cap="none" spc="0" normalizeH="0" baseline="0" dirty="0" smtClean="0">
                  <a:ln>
                    <a:noFill/>
                  </a:ln>
                  <a:solidFill>
                    <a:srgbClr val="414141"/>
                  </a:solidFill>
                  <a:effectLst/>
                  <a:uFillTx/>
                  <a:latin typeface="Helvetica Neue Light"/>
                  <a:sym typeface="Palatino"/>
                </a:endParaRPr>
              </a:p>
              <a:p>
                <a:pPr marL="342900" indent="-34290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da-DK" sz="2800" dirty="0" err="1" smtClean="0">
                    <a:latin typeface="Helvetica Neue Light"/>
                  </a:rPr>
                  <a:t>He</a:t>
                </a:r>
                <a:r>
                  <a:rPr kumimoji="0" lang="da-DK" sz="28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nce</a:t>
                </a:r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, the parameter </a:t>
                </a:r>
                <a:r>
                  <a:rPr kumimoji="0" lang="da-DK" sz="28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estimate</a:t>
                </a:r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from the n </a:t>
                </a:r>
                <a:r>
                  <a:rPr kumimoji="0" lang="da-DK" sz="28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trials</a:t>
                </a:r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, is </a:t>
                </a:r>
                <a:r>
                  <a:rPr kumimoji="0" lang="da-DK" sz="28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exactly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the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maximum-likelihood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estimate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.</a:t>
                </a:r>
                <a:endParaRPr kumimoji="0" lang="da-DK" sz="2800" b="0" i="0" u="none" strike="noStrike" cap="none" spc="0" normalizeH="0" baseline="0" dirty="0">
                  <a:ln>
                    <a:noFill/>
                  </a:ln>
                  <a:solidFill>
                    <a:srgbClr val="414141"/>
                  </a:solidFill>
                  <a:effectLst/>
                  <a:uFillTx/>
                  <a:latin typeface="Helvetica Neue Light"/>
                  <a:sym typeface="Palatino"/>
                </a:endParaRPr>
              </a:p>
            </p:txBody>
          </p:sp>
        </mc:Choice>
        <mc:Fallback xmlns="">
          <p:sp>
            <p:nvSpPr>
              <p:cNvPr id="3" name="Tekstboks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72" y="2353585"/>
                <a:ext cx="12408665" cy="7283212"/>
              </a:xfrm>
              <a:prstGeom prst="rect">
                <a:avLst/>
              </a:prstGeom>
              <a:blipFill rotWithShape="1">
                <a:blip r:embed="rId3"/>
                <a:stretch>
                  <a:fillRect l="-1229" t="-251" r="-1720" b="-75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377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Unbiased Estimator</a:t>
            </a:r>
          </a:p>
        </p:txBody>
      </p:sp>
      <p:sp>
        <p:nvSpPr>
          <p:cNvPr id="345" name="Shape 345"/>
          <p:cNvSpPr>
            <a:spLocks noGrp="1"/>
          </p:cNvSpPr>
          <p:nvPr>
            <p:ph type="body" idx="1"/>
          </p:nvPr>
        </p:nvSpPr>
        <p:spPr>
          <a:xfrm>
            <a:off x="508000" y="2246763"/>
            <a:ext cx="11988800" cy="609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t>  </a:t>
            </a:r>
          </a:p>
        </p:txBody>
      </p:sp>
      <p:pic>
        <p:nvPicPr>
          <p:cNvPr id="4" name="Picture 36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74208" y="5579387"/>
            <a:ext cx="3672408" cy="1421769"/>
          </a:xfrm>
          <a:prstGeom prst="rect">
            <a:avLst/>
          </a:prstGeom>
        </p:spPr>
      </p:pic>
      <p:sp>
        <p:nvSpPr>
          <p:cNvPr id="6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  <p:sp>
        <p:nvSpPr>
          <p:cNvPr id="7" name="Shape 316"/>
          <p:cNvSpPr/>
          <p:nvPr/>
        </p:nvSpPr>
        <p:spPr>
          <a:xfrm>
            <a:off x="10490895" y="748281"/>
            <a:ext cx="183620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dirty="0">
                <a:latin typeface="Segoe Print" panose="02000600000000000000" pitchFamily="2" charset="0"/>
              </a:rPr>
              <a:t>Key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36980" y="8234862"/>
                <a:ext cx="11655188" cy="14949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342900" indent="-342900" algn="l">
                  <a:buSzPct val="121000"/>
                  <a:buFont typeface="Arial" panose="020B0604020202020204" pitchFamily="34" charset="0"/>
                  <a:buChar char="•"/>
                </a:pPr>
                <a:r>
                  <a:rPr kumimoji="0" lang="da-DK" sz="320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sym typeface="Palatino"/>
                  </a:rPr>
                  <a:t>The sample succesrate</a:t>
                </a:r>
                <a:r>
                  <a:rPr kumimoji="0" lang="da-DK" sz="320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sym typeface="Palatino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da-DK" sz="320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41414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Palatino"/>
                          </a:rPr>
                        </m:ctrlPr>
                      </m:accPr>
                      <m:e>
                        <m:r>
                          <a:rPr kumimoji="0" lang="da-DK" sz="32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414141"/>
                            </a:solidFill>
                            <a:effectLst/>
                            <a:uFillTx/>
                            <a:latin typeface="Cambria Math"/>
                            <a:sym typeface="Palatino"/>
                          </a:rPr>
                          <m:t>𝑝</m:t>
                        </m:r>
                      </m:e>
                    </m:acc>
                    <m:r>
                      <a:rPr kumimoji="0" lang="da-DK" sz="3200" b="0" i="1" u="none" strike="noStrike" cap="none" spc="0" normalizeH="0" smtClean="0">
                        <a:ln>
                          <a:noFill/>
                        </a:ln>
                        <a:solidFill>
                          <a:srgbClr val="414141"/>
                        </a:solidFill>
                        <a:effectLst/>
                        <a:uFillTx/>
                        <a:latin typeface="Cambria Math"/>
                        <a:sym typeface="Palatino"/>
                      </a:rPr>
                      <m:t>=</m:t>
                    </m:r>
                    <m:f>
                      <m:fPr>
                        <m:ctrlPr>
                          <a:rPr kumimoji="0" lang="da-DK" sz="320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41414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Palatino"/>
                          </a:rPr>
                        </m:ctrlPr>
                      </m:fPr>
                      <m:num>
                        <m:r>
                          <a:rPr kumimoji="0" lang="da-DK" sz="32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414141"/>
                            </a:solidFill>
                            <a:effectLst/>
                            <a:uFillTx/>
                            <a:latin typeface="Cambria Math"/>
                            <a:sym typeface="Palatino"/>
                          </a:rPr>
                          <m:t>𝑥</m:t>
                        </m:r>
                      </m:num>
                      <m:den>
                        <m:r>
                          <a:rPr kumimoji="0" lang="da-DK" sz="32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414141"/>
                            </a:solidFill>
                            <a:effectLst/>
                            <a:uFillTx/>
                            <a:latin typeface="Cambria Math"/>
                            <a:sym typeface="Palatino"/>
                          </a:rPr>
                          <m:t>𝑛</m:t>
                        </m:r>
                      </m:den>
                    </m:f>
                  </m:oMath>
                </a14:m>
                <a:r>
                  <a:rPr kumimoji="0" lang="da-DK" sz="320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sym typeface="Palatino"/>
                  </a:rPr>
                  <a:t> is </a:t>
                </a:r>
                <a:r>
                  <a:rPr kumimoji="0" lang="da-DK" sz="320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sym typeface="Palatino"/>
                  </a:rPr>
                  <a:t>also</a:t>
                </a:r>
                <a:r>
                  <a:rPr kumimoji="0" lang="da-DK" sz="320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sym typeface="Palatino"/>
                  </a:rPr>
                  <a:t> an </a:t>
                </a:r>
                <a:r>
                  <a:rPr kumimoji="0" lang="da-DK" sz="320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sym typeface="Palatino"/>
                  </a:rPr>
                  <a:t>unbiased</a:t>
                </a:r>
                <a:r>
                  <a:rPr kumimoji="0" lang="da-DK" sz="320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sym typeface="Palatino"/>
                  </a:rPr>
                  <a:t> </a:t>
                </a:r>
                <a:r>
                  <a:rPr kumimoji="0" lang="da-DK" sz="320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sym typeface="Palatino"/>
                  </a:rPr>
                  <a:t>estimator</a:t>
                </a:r>
                <a:r>
                  <a:rPr kumimoji="0" lang="da-DK" sz="320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sym typeface="Palatino"/>
                  </a:rPr>
                  <a:t>:</a:t>
                </a:r>
                <a:endParaRPr lang="da-DK" sz="3200" i="0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3200" b="0" i="0" smtClean="0">
                        <a:latin typeface="Cambria Math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da-DK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a-DK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sz="3200" b="0" i="1">
                                <a:latin typeface="Cambria Math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da-DK" sz="3200" b="0" i="1">
                        <a:latin typeface="Cambria Math"/>
                      </a:rPr>
                      <m:t>=</m:t>
                    </m:r>
                    <m:r>
                      <a:rPr lang="da-DK" sz="3200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a-DK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a-D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sz="3200" b="0" i="1">
                                <a:latin typeface="Cambria Math"/>
                              </a:rPr>
                              <m:t>𝑥</m:t>
                            </m:r>
                          </m:num>
                          <m:den>
                            <m:r>
                              <a:rPr lang="da-DK" sz="3200" b="0" i="1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da-DK" sz="3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a-DK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32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da-DK" sz="3200" b="0" i="1" smtClean="0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da-DK" sz="3200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da-DK" sz="3200" b="0" i="1" smtClean="0">
                        <a:latin typeface="Cambria Math"/>
                        <a:ea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a-DK" sz="32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da-DK" sz="3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da-DK" sz="32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da-DK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3200" b="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da-DK" sz="3200" b="0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da-DK" sz="3200" b="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da-DK" sz="3200" b="0" i="1" smtClean="0">
                        <a:latin typeface="Cambria Math"/>
                        <a:ea typeface="Cambria Math"/>
                      </a:rPr>
                      <m:t>𝑛𝑝</m:t>
                    </m:r>
                    <m:r>
                      <a:rPr lang="da-DK" sz="3200" b="0" i="1">
                        <a:latin typeface="Cambria Math"/>
                        <a:ea typeface="Cambria Math"/>
                      </a:rPr>
                      <m:t>=</m:t>
                    </m:r>
                    <m:r>
                      <a:rPr lang="da-DK" sz="3200" b="0" i="1" smtClean="0">
                        <a:latin typeface="Cambria Math"/>
                        <a:ea typeface="Cambria Math"/>
                      </a:rPr>
                      <m:t>𝑝</m:t>
                    </m:r>
                  </m:oMath>
                </a14:m>
                <a:r>
                  <a:rPr lang="da-DK" sz="3200" dirty="0"/>
                  <a:t> 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80" y="8234862"/>
                <a:ext cx="11655188" cy="1494961"/>
              </a:xfrm>
              <a:prstGeom prst="rect">
                <a:avLst/>
              </a:prstGeom>
              <a:blipFill rotWithShape="1">
                <a:blip r:embed="rId5"/>
                <a:stretch>
                  <a:fillRect l="-1935" t="-57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Sample Variance</a:t>
            </a:r>
          </a:p>
        </p:txBody>
      </p:sp>
      <p:sp>
        <p:nvSpPr>
          <p:cNvPr id="361" name="Shape 361"/>
          <p:cNvSpPr>
            <a:spLocks noGrp="1"/>
          </p:cNvSpPr>
          <p:nvPr>
            <p:ph type="body" idx="1"/>
          </p:nvPr>
        </p:nvSpPr>
        <p:spPr>
          <a:xfrm>
            <a:off x="508000" y="2620579"/>
            <a:ext cx="11401775" cy="682872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rPr dirty="0"/>
              <a:t>  </a:t>
            </a:r>
          </a:p>
        </p:txBody>
      </p:sp>
      <p:pic>
        <p:nvPicPr>
          <p:cNvPr id="362" name="Picture 36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79485" y="7234153"/>
            <a:ext cx="4820086" cy="1346201"/>
          </a:xfrm>
          <a:prstGeom prst="rect">
            <a:avLst/>
          </a:prstGeom>
        </p:spPr>
      </p:pic>
      <p:sp>
        <p:nvSpPr>
          <p:cNvPr id="5" name="Shape 355"/>
          <p:cNvSpPr/>
          <p:nvPr/>
        </p:nvSpPr>
        <p:spPr>
          <a:xfrm>
            <a:off x="8903368" y="7702068"/>
            <a:ext cx="1976531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da-DK" sz="2000" dirty="0" err="1" smtClean="0">
                <a:latin typeface="Segoe Print" panose="02000600000000000000" pitchFamily="2" charset="0"/>
              </a:rPr>
              <a:t>Matlab</a:t>
            </a:r>
            <a:endParaRPr sz="2000" dirty="0">
              <a:latin typeface="Segoe Print" panose="02000600000000000000" pitchFamily="2" charset="0"/>
            </a:endParaRPr>
          </a:p>
        </p:txBody>
      </p:sp>
      <p:sp>
        <p:nvSpPr>
          <p:cNvPr id="7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  <p:sp>
        <p:nvSpPr>
          <p:cNvPr id="8" name="Shape 355"/>
          <p:cNvSpPr/>
          <p:nvPr/>
        </p:nvSpPr>
        <p:spPr>
          <a:xfrm>
            <a:off x="922422" y="7548180"/>
            <a:ext cx="196515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da-DK" sz="2000" dirty="0">
                <a:latin typeface="Segoe Print" panose="02000600000000000000" pitchFamily="2" charset="0"/>
              </a:rPr>
              <a:t>n</a:t>
            </a:r>
            <a:r>
              <a:rPr lang="da-DK" sz="2000" dirty="0" smtClean="0">
                <a:latin typeface="Segoe Print" panose="02000600000000000000" pitchFamily="2" charset="0"/>
              </a:rPr>
              <a:t>-1 </a:t>
            </a:r>
            <a:r>
              <a:rPr lang="da-DK" sz="2000" dirty="0" err="1" smtClean="0">
                <a:latin typeface="Segoe Print" panose="02000600000000000000" pitchFamily="2" charset="0"/>
              </a:rPr>
              <a:t>degrees</a:t>
            </a:r>
            <a:r>
              <a:rPr lang="da-DK" sz="2000" dirty="0" smtClean="0">
                <a:latin typeface="Segoe Print" panose="02000600000000000000" pitchFamily="2" charset="0"/>
              </a:rPr>
              <a:t> of </a:t>
            </a:r>
            <a:r>
              <a:rPr lang="da-DK" sz="2000" dirty="0" err="1" smtClean="0">
                <a:latin typeface="Segoe Print" panose="02000600000000000000" pitchFamily="2" charset="0"/>
              </a:rPr>
              <a:t>freedom</a:t>
            </a:r>
            <a:endParaRPr sz="2000" dirty="0">
              <a:latin typeface="Segoe Print" panose="02000600000000000000" pitchFamily="2" charset="0"/>
            </a:endParaRPr>
          </a:p>
        </p:txBody>
      </p:sp>
      <p:sp>
        <p:nvSpPr>
          <p:cNvPr id="9" name="Shape 316"/>
          <p:cNvSpPr/>
          <p:nvPr/>
        </p:nvSpPr>
        <p:spPr>
          <a:xfrm>
            <a:off x="10779655" y="772344"/>
            <a:ext cx="183620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dirty="0">
                <a:latin typeface="Segoe Print" panose="02000600000000000000" pitchFamily="2" charset="0"/>
              </a:rPr>
              <a:t>Key term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Central Limit Theorem</a:t>
            </a:r>
          </a:p>
        </p:txBody>
      </p:sp>
      <p:sp>
        <p:nvSpPr>
          <p:cNvPr id="354" name="Shape 354"/>
          <p:cNvSpPr>
            <a:spLocks noGrp="1"/>
          </p:cNvSpPr>
          <p:nvPr>
            <p:ph type="body" idx="1"/>
          </p:nvPr>
        </p:nvSpPr>
        <p:spPr>
          <a:xfrm>
            <a:off x="508000" y="2604837"/>
            <a:ext cx="11988800" cy="609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rPr dirty="0"/>
              <a:t>   </a:t>
            </a:r>
          </a:p>
        </p:txBody>
      </p:sp>
      <p:sp>
        <p:nvSpPr>
          <p:cNvPr id="355" name="Shape 355"/>
          <p:cNvSpPr/>
          <p:nvPr/>
        </p:nvSpPr>
        <p:spPr>
          <a:xfrm>
            <a:off x="3080084" y="4923593"/>
            <a:ext cx="1976531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2000" dirty="0">
                <a:latin typeface="Segoe Print" panose="02000600000000000000" pitchFamily="2" charset="0"/>
              </a:rPr>
              <a:t>Sample mean</a:t>
            </a:r>
          </a:p>
        </p:txBody>
      </p:sp>
      <p:pic>
        <p:nvPicPr>
          <p:cNvPr id="356" name="Picture 355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8366" y="7595075"/>
            <a:ext cx="1851553" cy="979535"/>
          </a:xfrm>
          <a:prstGeom prst="rect">
            <a:avLst/>
          </a:prstGeom>
        </p:spPr>
      </p:pic>
      <p:sp>
        <p:nvSpPr>
          <p:cNvPr id="358" name="Shape 358"/>
          <p:cNvSpPr/>
          <p:nvPr/>
        </p:nvSpPr>
        <p:spPr>
          <a:xfrm>
            <a:off x="4339295" y="8648724"/>
            <a:ext cx="5189716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2000" dirty="0">
                <a:latin typeface="Segoe Print" panose="02000600000000000000" pitchFamily="2" charset="0"/>
              </a:rPr>
              <a:t>…most important number in statistics</a:t>
            </a:r>
          </a:p>
        </p:txBody>
      </p:sp>
      <p:sp>
        <p:nvSpPr>
          <p:cNvPr id="8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Test Statistics</a:t>
            </a:r>
          </a:p>
        </p:txBody>
      </p:sp>
      <p:sp>
        <p:nvSpPr>
          <p:cNvPr id="367" name="Shape 367"/>
          <p:cNvSpPr/>
          <p:nvPr/>
        </p:nvSpPr>
        <p:spPr>
          <a:xfrm>
            <a:off x="352904" y="2313521"/>
            <a:ext cx="950499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2400" dirty="0">
                <a:latin typeface="Segoe Print" panose="02000600000000000000" pitchFamily="2" charset="0"/>
              </a:rPr>
              <a:t>We can define which test statistics we </a:t>
            </a:r>
            <a:r>
              <a:rPr sz="2400" dirty="0" smtClean="0">
                <a:latin typeface="Segoe Print" panose="02000600000000000000" pitchFamily="2" charset="0"/>
              </a:rPr>
              <a:t>use</a:t>
            </a:r>
            <a:r>
              <a:rPr lang="da-DK" sz="2400" dirty="0" smtClean="0">
                <a:latin typeface="Segoe Print" panose="02000600000000000000" pitchFamily="2" charset="0"/>
              </a:rPr>
              <a:t> -</a:t>
            </a:r>
            <a:r>
              <a:rPr sz="2400" dirty="0" smtClean="0">
                <a:latin typeface="Segoe Print" panose="02000600000000000000" pitchFamily="2" charset="0"/>
              </a:rPr>
              <a:t> </a:t>
            </a:r>
            <a:r>
              <a:rPr sz="2400" dirty="0">
                <a:latin typeface="Segoe Print" panose="02000600000000000000" pitchFamily="2" charset="0"/>
              </a:rPr>
              <a:t>z </a:t>
            </a:r>
            <a:r>
              <a:rPr lang="da-DK" sz="2400" dirty="0" smtClean="0">
                <a:latin typeface="Segoe Print" panose="02000600000000000000" pitchFamily="2" charset="0"/>
              </a:rPr>
              <a:t>i</a:t>
            </a:r>
            <a:r>
              <a:rPr sz="2400" dirty="0" smtClean="0">
                <a:latin typeface="Segoe Print" panose="02000600000000000000" pitchFamily="2" charset="0"/>
              </a:rPr>
              <a:t>s </a:t>
            </a:r>
            <a:r>
              <a:rPr sz="2400" dirty="0">
                <a:latin typeface="Segoe Print" panose="02000600000000000000" pitchFamily="2" charset="0"/>
              </a:rPr>
              <a:t>an option.</a:t>
            </a:r>
          </a:p>
        </p:txBody>
      </p:sp>
      <p:sp>
        <p:nvSpPr>
          <p:cNvPr id="11" name="Shape 366"/>
          <p:cNvSpPr>
            <a:spLocks noGrp="1"/>
          </p:cNvSpPr>
          <p:nvPr>
            <p:ph type="body" idx="1"/>
          </p:nvPr>
        </p:nvSpPr>
        <p:spPr>
          <a:xfrm>
            <a:off x="470546" y="2672940"/>
            <a:ext cx="11988800" cy="609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dirty="0"/>
              <a:t> </a:t>
            </a:r>
          </a:p>
        </p:txBody>
      </p:sp>
      <p:grpSp>
        <p:nvGrpSpPr>
          <p:cNvPr id="4" name="Gruppe 3"/>
          <p:cNvGrpSpPr/>
          <p:nvPr/>
        </p:nvGrpSpPr>
        <p:grpSpPr>
          <a:xfrm>
            <a:off x="927745" y="6171013"/>
            <a:ext cx="11955887" cy="3132836"/>
            <a:chOff x="927745" y="6171013"/>
            <a:chExt cx="11955887" cy="3132836"/>
          </a:xfrm>
        </p:grpSpPr>
        <p:sp>
          <p:nvSpPr>
            <p:cNvPr id="368" name="Shape 368"/>
            <p:cNvSpPr/>
            <p:nvPr/>
          </p:nvSpPr>
          <p:spPr>
            <a:xfrm>
              <a:off x="7183605" y="8831925"/>
              <a:ext cx="4297993" cy="4719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600">
                  <a:solidFill>
                    <a:srgbClr val="F12922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pPr algn="l"/>
              <a:r>
                <a:rPr sz="2400" dirty="0">
                  <a:latin typeface="Segoe Print" panose="02000600000000000000" pitchFamily="2" charset="0"/>
                </a:rPr>
                <a:t>n - number in the sample</a:t>
              </a:r>
            </a:p>
          </p:txBody>
        </p:sp>
        <p:sp>
          <p:nvSpPr>
            <p:cNvPr id="369" name="Shape 369"/>
            <p:cNvSpPr/>
            <p:nvPr/>
          </p:nvSpPr>
          <p:spPr>
            <a:xfrm>
              <a:off x="927745" y="8831925"/>
              <a:ext cx="5537201" cy="4719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600">
                  <a:solidFill>
                    <a:srgbClr val="F12922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pPr algn="l"/>
              <a:r>
                <a:rPr sz="2400" dirty="0">
                  <a:latin typeface="Segoe Print" panose="02000600000000000000" pitchFamily="2" charset="0"/>
                </a:rPr>
                <a:t>standard </a:t>
              </a:r>
              <a:r>
                <a:rPr sz="2400" dirty="0" smtClean="0">
                  <a:latin typeface="Segoe Print" panose="02000600000000000000" pitchFamily="2" charset="0"/>
                </a:rPr>
                <a:t>de</a:t>
              </a:r>
              <a:r>
                <a:rPr lang="da-DK" sz="2400" dirty="0" smtClean="0">
                  <a:latin typeface="Segoe Print" panose="02000600000000000000" pitchFamily="2" charset="0"/>
                </a:rPr>
                <a:t>vi</a:t>
              </a:r>
              <a:r>
                <a:rPr sz="2400" dirty="0" err="1" smtClean="0">
                  <a:latin typeface="Segoe Print" panose="02000600000000000000" pitchFamily="2" charset="0"/>
                </a:rPr>
                <a:t>ation</a:t>
              </a:r>
              <a:r>
                <a:rPr sz="2400" dirty="0">
                  <a:latin typeface="Segoe Print" panose="02000600000000000000" pitchFamily="2" charset="0"/>
                </a:rPr>
                <a:t>, </a:t>
              </a:r>
              <a:r>
                <a:rPr sz="2400" dirty="0" err="1">
                  <a:latin typeface="Segoe Print" panose="02000600000000000000" pitchFamily="2" charset="0"/>
                </a:rPr>
                <a:t>sqrt</a:t>
              </a:r>
              <a:r>
                <a:rPr sz="2400" dirty="0">
                  <a:latin typeface="Segoe Print" panose="02000600000000000000" pitchFamily="2" charset="0"/>
                </a:rPr>
                <a:t>(</a:t>
              </a:r>
              <a:r>
                <a:rPr sz="2400" dirty="0" err="1">
                  <a:latin typeface="Segoe Print" panose="02000600000000000000" pitchFamily="2" charset="0"/>
                </a:rPr>
                <a:t>var</a:t>
              </a:r>
              <a:r>
                <a:rPr sz="2400" dirty="0">
                  <a:latin typeface="Segoe Print" panose="02000600000000000000" pitchFamily="2" charset="0"/>
                </a:rPr>
                <a:t>(x))</a:t>
              </a:r>
            </a:p>
          </p:txBody>
        </p:sp>
        <p:sp>
          <p:nvSpPr>
            <p:cNvPr id="370" name="Shape 370"/>
            <p:cNvSpPr/>
            <p:nvPr/>
          </p:nvSpPr>
          <p:spPr>
            <a:xfrm>
              <a:off x="6946208" y="6171013"/>
              <a:ext cx="4263083" cy="4719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600">
                  <a:solidFill>
                    <a:srgbClr val="F12922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pPr algn="l"/>
              <a:r>
                <a:rPr sz="2400" dirty="0">
                  <a:latin typeface="Segoe Print" panose="02000600000000000000" pitchFamily="2" charset="0"/>
                </a:rPr>
                <a:t>expected </a:t>
              </a:r>
              <a:r>
                <a:rPr sz="2400" dirty="0" smtClean="0">
                  <a:latin typeface="Segoe Print" panose="02000600000000000000" pitchFamily="2" charset="0"/>
                </a:rPr>
                <a:t>value/</a:t>
              </a:r>
              <a:r>
                <a:rPr lang="da-DK" sz="2400" dirty="0" smtClean="0">
                  <a:latin typeface="Segoe Print" panose="02000600000000000000" pitchFamily="2" charset="0"/>
                </a:rPr>
                <a:t>true </a:t>
              </a:r>
              <a:r>
                <a:rPr sz="2400" dirty="0" smtClean="0">
                  <a:latin typeface="Segoe Print" panose="02000600000000000000" pitchFamily="2" charset="0"/>
                </a:rPr>
                <a:t>mean</a:t>
              </a:r>
              <a:endParaRPr sz="2400" dirty="0">
                <a:latin typeface="Segoe Print" panose="02000600000000000000" pitchFamily="2" charset="0"/>
              </a:endParaRPr>
            </a:p>
          </p:txBody>
        </p:sp>
        <p:pic>
          <p:nvPicPr>
            <p:cNvPr id="12" name="Picture 301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8182091">
              <a:off x="6444375" y="6829792"/>
              <a:ext cx="759803" cy="244516"/>
            </a:xfrm>
            <a:prstGeom prst="rect">
              <a:avLst/>
            </a:prstGeom>
          </p:spPr>
        </p:pic>
        <p:pic>
          <p:nvPicPr>
            <p:cNvPr id="13" name="Picture 301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3458393">
              <a:off x="6566308" y="8562599"/>
              <a:ext cx="759803" cy="244516"/>
            </a:xfrm>
            <a:prstGeom prst="rect">
              <a:avLst/>
            </a:prstGeom>
          </p:spPr>
        </p:pic>
        <p:pic>
          <p:nvPicPr>
            <p:cNvPr id="14" name="Picture 301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9467075">
              <a:off x="4607653" y="8447457"/>
              <a:ext cx="759803" cy="244516"/>
            </a:xfrm>
            <a:prstGeom prst="rect">
              <a:avLst/>
            </a:prstGeom>
          </p:spPr>
        </p:pic>
        <p:sp>
          <p:nvSpPr>
            <p:cNvPr id="15" name="Shape 368"/>
            <p:cNvSpPr/>
            <p:nvPr/>
          </p:nvSpPr>
          <p:spPr>
            <a:xfrm>
              <a:off x="2193019" y="6830756"/>
              <a:ext cx="2414359" cy="4719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600">
                  <a:solidFill>
                    <a:srgbClr val="F12922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pPr algn="l"/>
              <a:r>
                <a:rPr lang="en-US" sz="2400" dirty="0">
                  <a:latin typeface="Segoe Print" panose="02000600000000000000" pitchFamily="2" charset="0"/>
                </a:rPr>
                <a:t>s</a:t>
              </a:r>
              <a:r>
                <a:rPr sz="2400" dirty="0" smtClean="0">
                  <a:latin typeface="Segoe Print" panose="02000600000000000000" pitchFamily="2" charset="0"/>
                </a:rPr>
                <a:t>ample</a:t>
              </a:r>
              <a:r>
                <a:rPr lang="da-DK" sz="2400" dirty="0" smtClean="0">
                  <a:latin typeface="Segoe Print" panose="02000600000000000000" pitchFamily="2" charset="0"/>
                </a:rPr>
                <a:t> </a:t>
              </a:r>
              <a:r>
                <a:rPr lang="da-DK" sz="2400" dirty="0" err="1" smtClean="0">
                  <a:latin typeface="Segoe Print" panose="02000600000000000000" pitchFamily="2" charset="0"/>
                </a:rPr>
                <a:t>mean</a:t>
              </a:r>
              <a:endParaRPr sz="2400" dirty="0">
                <a:latin typeface="Segoe Print" panose="02000600000000000000" pitchFamily="2" charset="0"/>
              </a:endParaRPr>
            </a:p>
          </p:txBody>
        </p:sp>
        <p:pic>
          <p:nvPicPr>
            <p:cNvPr id="16" name="Picture 301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908104">
              <a:off x="4478527" y="7095198"/>
              <a:ext cx="759803" cy="244516"/>
            </a:xfrm>
            <a:prstGeom prst="rect">
              <a:avLst/>
            </a:prstGeom>
          </p:spPr>
        </p:pic>
        <p:sp>
          <p:nvSpPr>
            <p:cNvPr id="18" name="Shape 368"/>
            <p:cNvSpPr/>
            <p:nvPr/>
          </p:nvSpPr>
          <p:spPr>
            <a:xfrm>
              <a:off x="9534949" y="7223448"/>
              <a:ext cx="3348683" cy="12105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600">
                  <a:solidFill>
                    <a:srgbClr val="F12922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pPr algn="l"/>
              <a:r>
                <a:rPr lang="en-US" sz="2400" dirty="0" smtClean="0">
                  <a:latin typeface="Segoe Print" panose="02000600000000000000" pitchFamily="2" charset="0"/>
                </a:rPr>
                <a:t>Standard </a:t>
              </a:r>
              <a:r>
                <a:rPr lang="da-DK" sz="2400" dirty="0" smtClean="0">
                  <a:latin typeface="Segoe Print" panose="02000600000000000000" pitchFamily="2" charset="0"/>
                </a:rPr>
                <a:t>normal distribution (</a:t>
              </a:r>
              <a:r>
                <a:rPr lang="da-DK" sz="2400" dirty="0" smtClean="0">
                  <a:latin typeface="Symbol" panose="05050102010706020507" pitchFamily="18" charset="2"/>
                </a:rPr>
                <a:t>m</a:t>
              </a:r>
              <a:r>
                <a:rPr lang="da-DK" sz="2400" dirty="0" smtClean="0">
                  <a:latin typeface="Segoe Print" panose="02000600000000000000" pitchFamily="2" charset="0"/>
                </a:rPr>
                <a:t>=0 and </a:t>
              </a:r>
              <a:r>
                <a:rPr lang="da-DK" sz="2400" dirty="0" smtClean="0">
                  <a:latin typeface="Symbol" panose="05050102010706020507" pitchFamily="18" charset="2"/>
                </a:rPr>
                <a:t>s</a:t>
              </a:r>
              <a:r>
                <a:rPr lang="da-DK" sz="2400" baseline="30000" dirty="0" smtClean="0">
                  <a:latin typeface="Segoe Print" panose="02000600000000000000" pitchFamily="2" charset="0"/>
                </a:rPr>
                <a:t>2</a:t>
              </a:r>
              <a:r>
                <a:rPr lang="da-DK" sz="2400" dirty="0" smtClean="0">
                  <a:latin typeface="Segoe Print" panose="02000600000000000000" pitchFamily="2" charset="0"/>
                </a:rPr>
                <a:t>=1) </a:t>
              </a:r>
              <a:endParaRPr sz="2400" dirty="0">
                <a:latin typeface="Segoe Print" panose="02000600000000000000" pitchFamily="2" charset="0"/>
              </a:endParaRPr>
            </a:p>
          </p:txBody>
        </p:sp>
        <p:pic>
          <p:nvPicPr>
            <p:cNvPr id="19" name="Picture 301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8572798" y="7723308"/>
              <a:ext cx="759803" cy="244516"/>
            </a:xfrm>
            <a:prstGeom prst="rect">
              <a:avLst/>
            </a:prstGeom>
          </p:spPr>
        </p:pic>
      </p:grpSp>
      <p:sp>
        <p:nvSpPr>
          <p:cNvPr id="22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  <p:sp>
        <p:nvSpPr>
          <p:cNvPr id="17" name="Shape 316"/>
          <p:cNvSpPr/>
          <p:nvPr/>
        </p:nvSpPr>
        <p:spPr>
          <a:xfrm>
            <a:off x="9408050" y="772344"/>
            <a:ext cx="183620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dirty="0">
                <a:latin typeface="Segoe Print" panose="02000600000000000000" pitchFamily="2" charset="0"/>
              </a:rPr>
              <a:t>Key term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Test </a:t>
            </a:r>
            <a:r>
              <a:rPr dirty="0" smtClean="0"/>
              <a:t>Statistics</a:t>
            </a:r>
            <a:r>
              <a:rPr lang="da-DK" dirty="0" smtClean="0"/>
              <a:t> – Cup </a:t>
            </a:r>
            <a:r>
              <a:rPr lang="da-DK" dirty="0" err="1" smtClean="0"/>
              <a:t>example</a:t>
            </a:r>
            <a:endParaRPr dirty="0"/>
          </a:p>
        </p:txBody>
      </p:sp>
      <p:sp>
        <p:nvSpPr>
          <p:cNvPr id="382" name="Shape 382"/>
          <p:cNvSpPr/>
          <p:nvPr/>
        </p:nvSpPr>
        <p:spPr>
          <a:xfrm>
            <a:off x="556986" y="2805479"/>
            <a:ext cx="523568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2800" dirty="0">
                <a:latin typeface="Segoe Print" panose="02000600000000000000" pitchFamily="2" charset="0"/>
              </a:rPr>
              <a:t>We define a test statistics z:</a:t>
            </a:r>
          </a:p>
        </p:txBody>
      </p:sp>
      <p:grpSp>
        <p:nvGrpSpPr>
          <p:cNvPr id="3" name="Gruppe 2"/>
          <p:cNvGrpSpPr/>
          <p:nvPr/>
        </p:nvGrpSpPr>
        <p:grpSpPr>
          <a:xfrm>
            <a:off x="6775391" y="2473783"/>
            <a:ext cx="5966855" cy="5924501"/>
            <a:chOff x="6775391" y="2473783"/>
            <a:chExt cx="5966855" cy="5924501"/>
          </a:xfrm>
        </p:grpSpPr>
        <p:grpSp>
          <p:nvGrpSpPr>
            <p:cNvPr id="2" name="Gruppe 1"/>
            <p:cNvGrpSpPr/>
            <p:nvPr/>
          </p:nvGrpSpPr>
          <p:grpSpPr>
            <a:xfrm>
              <a:off x="6775391" y="3213839"/>
              <a:ext cx="5966855" cy="5184445"/>
              <a:chOff x="6775391" y="3213839"/>
              <a:chExt cx="5966855" cy="5184445"/>
            </a:xfrm>
          </p:grpSpPr>
          <p:pic>
            <p:nvPicPr>
              <p:cNvPr id="373" name="image26.jp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775391" y="3213839"/>
                <a:ext cx="5966855" cy="4475142"/>
              </a:xfrm>
              <a:prstGeom prst="rect">
                <a:avLst/>
              </a:prstGeom>
              <a:ln w="12700">
                <a:miter lim="400000"/>
              </a:ln>
            </p:spPr>
          </p:pic>
          <p:grpSp>
            <p:nvGrpSpPr>
              <p:cNvPr id="12" name="Gruppe 11"/>
              <p:cNvGrpSpPr/>
              <p:nvPr/>
            </p:nvGrpSpPr>
            <p:grpSpPr>
              <a:xfrm>
                <a:off x="7466380" y="7306841"/>
                <a:ext cx="4731189" cy="1091443"/>
                <a:chOff x="7466380" y="7306841"/>
                <a:chExt cx="4731189" cy="1091443"/>
              </a:xfrm>
            </p:grpSpPr>
            <p:sp>
              <p:nvSpPr>
                <p:cNvPr id="17" name="Shape 387"/>
                <p:cNvSpPr/>
                <p:nvPr/>
              </p:nvSpPr>
              <p:spPr>
                <a:xfrm>
                  <a:off x="7466380" y="7890283"/>
                  <a:ext cx="4731189" cy="508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/>
                <a:p>
                  <a:r>
                    <a:t> </a:t>
                  </a:r>
                </a:p>
              </p:txBody>
            </p:sp>
            <p:pic>
              <p:nvPicPr>
                <p:cNvPr id="15" name="Picture 396"/>
                <p:cNvPicPr>
                  <a:picLocks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 rot="14994080">
                  <a:off x="9840809" y="7592437"/>
                  <a:ext cx="831573" cy="260381"/>
                </a:xfrm>
                <a:prstGeom prst="rect">
                  <a:avLst/>
                </a:prstGeom>
              </p:spPr>
            </p:pic>
          </p:grpSp>
        </p:grpSp>
        <p:sp>
          <p:nvSpPr>
            <p:cNvPr id="380" name="Shape 380"/>
            <p:cNvSpPr/>
            <p:nvPr/>
          </p:nvSpPr>
          <p:spPr>
            <a:xfrm>
              <a:off x="8025504" y="2473783"/>
              <a:ext cx="4143227" cy="914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dirty="0"/>
                <a:t>Standard normal distribution</a:t>
              </a:r>
            </a:p>
            <a:p>
              <a:r>
                <a:rPr dirty="0"/>
                <a:t>(PDF)</a:t>
              </a:r>
            </a:p>
          </p:txBody>
        </p:sp>
      </p:grpSp>
      <p:sp>
        <p:nvSpPr>
          <p:cNvPr id="21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1069911" y="5972592"/>
                <a:ext cx="5261761" cy="10624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a-DK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Palatino"/>
                            </a:rPr>
                          </m:ctrlPr>
                        </m:sSubPr>
                        <m:e>
                          <m:r>
                            <a:rPr kumimoji="0" lang="da-DK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Palatino"/>
                            </a:rPr>
                            <m:t>𝑓</m:t>
                          </m:r>
                        </m:e>
                        <m:sub>
                          <m:r>
                            <a:rPr kumimoji="0" lang="da-DK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Palatino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kumimoji="0" lang="da-DK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Palatino"/>
                            </a:rPr>
                          </m:ctrlPr>
                        </m:dPr>
                        <m:e>
                          <m:r>
                            <a:rPr kumimoji="0" lang="da-DK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Palatino"/>
                            </a:rPr>
                            <m:t>𝑧</m:t>
                          </m:r>
                        </m:e>
                      </m:d>
                      <m:r>
                        <a:rPr kumimoji="0" lang="da-DK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Palatino"/>
                        </a:rPr>
                        <m:t>=</m:t>
                      </m:r>
                      <m:f>
                        <m:fPr>
                          <m:ctrlPr>
                            <a:rPr kumimoji="0" lang="da-DK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Palatino"/>
                            </a:rPr>
                          </m:ctrlPr>
                        </m:fPr>
                        <m:num>
                          <m:r>
                            <a:rPr kumimoji="0" lang="da-DK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Palatino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da-DK" sz="32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Palatino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da-DK" sz="32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Palatino"/>
                                </a:rPr>
                                <m:t>2</m:t>
                              </m:r>
                              <m:r>
                                <a:rPr kumimoji="0" lang="da-DK" sz="32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alatino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kumimoji="0" lang="da-DK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alatino"/>
                        </a:rPr>
                        <m:t>∙</m:t>
                      </m:r>
                      <m:sSup>
                        <m:sSupPr>
                          <m:ctrlPr>
                            <a:rPr kumimoji="0" lang="da-DK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alatino"/>
                            </a:rPr>
                          </m:ctrlPr>
                        </m:sSupPr>
                        <m:e>
                          <m:r>
                            <a:rPr kumimoji="0" lang="da-DK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alatino"/>
                            </a:rPr>
                            <m:t>𝑒</m:t>
                          </m:r>
                        </m:e>
                        <m:sup>
                          <m:r>
                            <a:rPr kumimoji="0" lang="da-DK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alatino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da-DK" sz="32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alatino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da-DK" sz="32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41414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alatino"/>
                                    </a:rPr>
                                  </m:ctrlPr>
                                </m:sSupPr>
                                <m:e>
                                  <m:r>
                                    <a:rPr kumimoji="0" lang="da-DK" sz="32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41414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alatino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kumimoji="0" lang="da-DK" sz="32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41414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Palatino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da-DK" sz="32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Palatino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kumimoji="0" lang="da-DK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alatino"/>
                        </a:rPr>
                        <m:t>  ~ </m:t>
                      </m:r>
                      <m:r>
                        <a:rPr kumimoji="0" lang="da-DK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alatino"/>
                        </a:rPr>
                        <m:t>𝒩</m:t>
                      </m:r>
                      <m:r>
                        <a:rPr kumimoji="0" lang="da-DK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alatino"/>
                        </a:rPr>
                        <m:t>(</m:t>
                      </m:r>
                      <m:r>
                        <a:rPr kumimoji="0" lang="da-DK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alatino"/>
                        </a:rPr>
                        <m:t>0</m:t>
                      </m:r>
                      <m:r>
                        <a:rPr kumimoji="0" lang="da-DK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alatino"/>
                        </a:rPr>
                        <m:t>,</m:t>
                      </m:r>
                      <m:r>
                        <a:rPr kumimoji="0" lang="da-DK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alatino"/>
                        </a:rPr>
                        <m:t>1</m:t>
                      </m:r>
                      <m:r>
                        <a:rPr kumimoji="0" lang="da-DK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alatino"/>
                        </a:rPr>
                        <m:t>)</m:t>
                      </m:r>
                    </m:oMath>
                  </m:oMathPara>
                </a14:m>
                <a:endParaRPr kumimoji="0" lang="da-DK" sz="3200" b="0" i="0" u="none" strike="noStrike" cap="none" spc="0" normalizeH="0" baseline="0" dirty="0" smtClean="0">
                  <a:ln>
                    <a:noFill/>
                  </a:ln>
                  <a:solidFill>
                    <a:srgbClr val="414141"/>
                  </a:solidFill>
                  <a:effectLst/>
                  <a:uFillTx/>
                  <a:sym typeface="Palatino"/>
                </a:endParaRPr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911" y="5972592"/>
                <a:ext cx="5261761" cy="1062407"/>
              </a:xfrm>
              <a:prstGeom prst="rect">
                <a:avLst/>
              </a:prstGeom>
              <a:blipFill>
                <a:blip r:embed="rId5"/>
                <a:stretch>
                  <a:fillRect b="-114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396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991509" flipV="1">
            <a:off x="6182164" y="6021981"/>
            <a:ext cx="3029608" cy="160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ktangel 4"/>
              <p:cNvSpPr/>
              <p:nvPr/>
            </p:nvSpPr>
            <p:spPr>
              <a:xfrm>
                <a:off x="2340779" y="3454612"/>
                <a:ext cx="2194575" cy="1105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32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a-DK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da-DK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da-DK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a-DK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a-DK" sz="32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da-DK" sz="32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⁄</m:t>
                          </m:r>
                          <m:rad>
                            <m:radPr>
                              <m:degHide m:val="on"/>
                              <m:ctrlPr>
                                <a:rPr lang="da-DK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a-DK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a-DK" sz="3200" dirty="0"/>
              </a:p>
            </p:txBody>
          </p:sp>
        </mc:Choice>
        <mc:Fallback xmlns="">
          <p:sp>
            <p:nvSpPr>
              <p:cNvPr id="5" name="Rektange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779" y="3454612"/>
                <a:ext cx="2194575" cy="11053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hape 381"/>
          <p:cNvSpPr/>
          <p:nvPr/>
        </p:nvSpPr>
        <p:spPr>
          <a:xfrm>
            <a:off x="556987" y="5381842"/>
            <a:ext cx="332921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da-DK" sz="2800" dirty="0" smtClean="0">
                <a:latin typeface="Segoe Print" panose="02000600000000000000" pitchFamily="2" charset="0"/>
              </a:rPr>
              <a:t>S</a:t>
            </a:r>
            <a:r>
              <a:rPr sz="2800" dirty="0" err="1" smtClean="0">
                <a:latin typeface="Segoe Print" panose="02000600000000000000" pitchFamily="2" charset="0"/>
              </a:rPr>
              <a:t>tatistic</a:t>
            </a:r>
            <a:r>
              <a:rPr lang="da-DK" sz="2800" dirty="0" smtClean="0">
                <a:latin typeface="Segoe Print" panose="02000600000000000000" pitchFamily="2" charset="0"/>
              </a:rPr>
              <a:t>al model:</a:t>
            </a:r>
            <a:endParaRPr sz="2800" dirty="0">
              <a:latin typeface="Segoe Print" panose="02000600000000000000" pitchFamily="2" charset="0"/>
            </a:endParaRPr>
          </a:p>
        </p:txBody>
      </p:sp>
      <p:sp>
        <p:nvSpPr>
          <p:cNvPr id="20" name="Shape 386"/>
          <p:cNvSpPr/>
          <p:nvPr/>
        </p:nvSpPr>
        <p:spPr>
          <a:xfrm>
            <a:off x="7466380" y="8223147"/>
            <a:ext cx="4731189" cy="855539"/>
          </a:xfrm>
          <a:prstGeom prst="rect">
            <a:avLst/>
          </a:prstGeom>
          <a:blipFill rotWithShape="1">
            <a:blip r:embed="rId7"/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 dirty="0"/>
          </a:p>
        </p:txBody>
      </p:sp>
      <p:sp>
        <p:nvSpPr>
          <p:cNvPr id="22" name="Shape 381"/>
          <p:cNvSpPr/>
          <p:nvPr/>
        </p:nvSpPr>
        <p:spPr>
          <a:xfrm>
            <a:off x="4649681" y="8380785"/>
            <a:ext cx="281669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2800" dirty="0">
                <a:latin typeface="Segoe Print" panose="02000600000000000000" pitchFamily="2" charset="0"/>
              </a:rPr>
              <a:t>Test </a:t>
            </a:r>
            <a:r>
              <a:rPr sz="2800" dirty="0" smtClean="0">
                <a:latin typeface="Segoe Print" panose="02000600000000000000" pitchFamily="2" charset="0"/>
              </a:rPr>
              <a:t>statistics</a:t>
            </a:r>
            <a:r>
              <a:rPr lang="da-DK" sz="2800" dirty="0" smtClean="0">
                <a:latin typeface="Segoe Print" panose="02000600000000000000" pitchFamily="2" charset="0"/>
              </a:rPr>
              <a:t>:</a:t>
            </a:r>
            <a:endParaRPr sz="2800" dirty="0">
              <a:latin typeface="Segoe Print" panose="02000600000000000000" pitchFamily="2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Plausible result?</a:t>
            </a:r>
          </a:p>
        </p:txBody>
      </p:sp>
      <p:grpSp>
        <p:nvGrpSpPr>
          <p:cNvPr id="393" name="Group 393"/>
          <p:cNvGrpSpPr/>
          <p:nvPr/>
        </p:nvGrpSpPr>
        <p:grpSpPr>
          <a:xfrm>
            <a:off x="623898" y="3541676"/>
            <a:ext cx="5641068" cy="1746561"/>
            <a:chOff x="0" y="22606"/>
            <a:chExt cx="5641066" cy="1746560"/>
          </a:xfrm>
        </p:grpSpPr>
        <p:sp>
          <p:nvSpPr>
            <p:cNvPr id="391" name="Shape 391"/>
            <p:cNvSpPr/>
            <p:nvPr/>
          </p:nvSpPr>
          <p:spPr>
            <a:xfrm>
              <a:off x="0" y="22606"/>
              <a:ext cx="5641067" cy="1746561"/>
            </a:xfrm>
            <a:prstGeom prst="rect">
              <a:avLst/>
            </a:prstGeom>
            <a:solidFill>
              <a:srgbClr val="4F81BD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0" y="32286"/>
              <a:ext cx="5641067" cy="172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rPr dirty="0"/>
                <a:t>Does it seem plausible that z=0.4 is an observation drawn from a standard normal distribution?</a:t>
              </a:r>
            </a:p>
          </p:txBody>
        </p:sp>
      </p:grpSp>
      <p:grpSp>
        <p:nvGrpSpPr>
          <p:cNvPr id="396" name="Group 396"/>
          <p:cNvGrpSpPr/>
          <p:nvPr/>
        </p:nvGrpSpPr>
        <p:grpSpPr>
          <a:xfrm>
            <a:off x="623899" y="6143723"/>
            <a:ext cx="5641068" cy="1746561"/>
            <a:chOff x="0" y="22606"/>
            <a:chExt cx="5641066" cy="1746560"/>
          </a:xfrm>
        </p:grpSpPr>
        <p:sp>
          <p:nvSpPr>
            <p:cNvPr id="394" name="Shape 394"/>
            <p:cNvSpPr/>
            <p:nvPr/>
          </p:nvSpPr>
          <p:spPr>
            <a:xfrm>
              <a:off x="0" y="22606"/>
              <a:ext cx="5641067" cy="1746561"/>
            </a:xfrm>
            <a:prstGeom prst="rect">
              <a:avLst/>
            </a:prstGeom>
            <a:solidFill>
              <a:srgbClr val="4F81BD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0" y="32286"/>
              <a:ext cx="5641067" cy="172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rPr dirty="0"/>
                <a:t>Same as asking: what is the probability of observing a test size (z) that is more extreme than 0.4?</a:t>
              </a:r>
            </a:p>
          </p:txBody>
        </p:sp>
      </p:grpSp>
      <p:sp>
        <p:nvSpPr>
          <p:cNvPr id="400" name="Shape 400"/>
          <p:cNvSpPr/>
          <p:nvPr/>
        </p:nvSpPr>
        <p:spPr>
          <a:xfrm>
            <a:off x="1034801" y="2418306"/>
            <a:ext cx="399043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2400" dirty="0">
                <a:latin typeface="Segoe Print" panose="02000600000000000000" pitchFamily="2" charset="0"/>
              </a:rPr>
              <a:t>Let’s make a test for z</a:t>
            </a:r>
          </a:p>
        </p:txBody>
      </p:sp>
      <p:grpSp>
        <p:nvGrpSpPr>
          <p:cNvPr id="22" name="Gruppe 21"/>
          <p:cNvGrpSpPr/>
          <p:nvPr/>
        </p:nvGrpSpPr>
        <p:grpSpPr>
          <a:xfrm>
            <a:off x="6775391" y="2473783"/>
            <a:ext cx="5966855" cy="5924501"/>
            <a:chOff x="6775391" y="2473783"/>
            <a:chExt cx="5966855" cy="5924501"/>
          </a:xfrm>
        </p:grpSpPr>
        <p:grpSp>
          <p:nvGrpSpPr>
            <p:cNvPr id="23" name="Gruppe 22"/>
            <p:cNvGrpSpPr/>
            <p:nvPr/>
          </p:nvGrpSpPr>
          <p:grpSpPr>
            <a:xfrm>
              <a:off x="6775391" y="3213839"/>
              <a:ext cx="5966855" cy="5184445"/>
              <a:chOff x="6775391" y="3213839"/>
              <a:chExt cx="5966855" cy="5184445"/>
            </a:xfrm>
          </p:grpSpPr>
          <p:pic>
            <p:nvPicPr>
              <p:cNvPr id="25" name="image26.jp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775391" y="3213839"/>
                <a:ext cx="5966855" cy="4475142"/>
              </a:xfrm>
              <a:prstGeom prst="rect">
                <a:avLst/>
              </a:prstGeom>
              <a:ln w="12700">
                <a:miter lim="400000"/>
              </a:ln>
            </p:spPr>
          </p:pic>
          <p:grpSp>
            <p:nvGrpSpPr>
              <p:cNvPr id="26" name="Gruppe 25"/>
              <p:cNvGrpSpPr/>
              <p:nvPr/>
            </p:nvGrpSpPr>
            <p:grpSpPr>
              <a:xfrm>
                <a:off x="7466380" y="7306841"/>
                <a:ext cx="4731189" cy="1091443"/>
                <a:chOff x="7466380" y="7306841"/>
                <a:chExt cx="4731189" cy="1091443"/>
              </a:xfrm>
            </p:grpSpPr>
            <p:sp>
              <p:nvSpPr>
                <p:cNvPr id="31" name="Shape 387"/>
                <p:cNvSpPr/>
                <p:nvPr/>
              </p:nvSpPr>
              <p:spPr>
                <a:xfrm>
                  <a:off x="7466380" y="7890283"/>
                  <a:ext cx="4731189" cy="508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/>
                <a:p>
                  <a:r>
                    <a:t> </a:t>
                  </a:r>
                </a:p>
              </p:txBody>
            </p:sp>
            <p:pic>
              <p:nvPicPr>
                <p:cNvPr id="29" name="Picture 396"/>
                <p:cNvPicPr>
                  <a:picLocks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 rot="14994080">
                  <a:off x="9840809" y="7592437"/>
                  <a:ext cx="831573" cy="260381"/>
                </a:xfrm>
                <a:prstGeom prst="rect">
                  <a:avLst/>
                </a:prstGeom>
              </p:spPr>
            </p:pic>
          </p:grpSp>
        </p:grpSp>
        <p:sp>
          <p:nvSpPr>
            <p:cNvPr id="24" name="Shape 380"/>
            <p:cNvSpPr/>
            <p:nvPr/>
          </p:nvSpPr>
          <p:spPr>
            <a:xfrm>
              <a:off x="8025504" y="2473783"/>
              <a:ext cx="4143227" cy="914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dirty="0"/>
                <a:t>Standard normal distribution</a:t>
              </a:r>
            </a:p>
            <a:p>
              <a:r>
                <a:rPr dirty="0"/>
                <a:t>(PDF)</a:t>
              </a:r>
            </a:p>
          </p:txBody>
        </p:sp>
      </p:grpSp>
      <p:sp>
        <p:nvSpPr>
          <p:cNvPr id="33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  <p:sp>
        <p:nvSpPr>
          <p:cNvPr id="21" name="Shape 386"/>
          <p:cNvSpPr/>
          <p:nvPr/>
        </p:nvSpPr>
        <p:spPr>
          <a:xfrm>
            <a:off x="8025504" y="8144283"/>
            <a:ext cx="4172065" cy="869088"/>
          </a:xfrm>
          <a:prstGeom prst="rect">
            <a:avLst/>
          </a:prstGeom>
          <a:blipFill rotWithShape="1">
            <a:blip r:embed="rId5"/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 dirty="0"/>
          </a:p>
        </p:txBody>
      </p:sp>
      <p:sp>
        <p:nvSpPr>
          <p:cNvPr id="32" name="Shape 381"/>
          <p:cNvSpPr/>
          <p:nvPr/>
        </p:nvSpPr>
        <p:spPr>
          <a:xfrm>
            <a:off x="5792670" y="8378904"/>
            <a:ext cx="263178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2400" dirty="0">
                <a:latin typeface="Segoe Print" panose="02000600000000000000" pitchFamily="2" charset="0"/>
              </a:rPr>
              <a:t>Test </a:t>
            </a:r>
            <a:r>
              <a:rPr sz="2400" dirty="0" smtClean="0">
                <a:latin typeface="Segoe Print" panose="02000600000000000000" pitchFamily="2" charset="0"/>
              </a:rPr>
              <a:t>statistics</a:t>
            </a:r>
            <a:r>
              <a:rPr lang="da-DK" sz="2400" dirty="0" smtClean="0">
                <a:latin typeface="Segoe Print" panose="02000600000000000000" pitchFamily="2" charset="0"/>
              </a:rPr>
              <a:t>:</a:t>
            </a:r>
            <a:endParaRPr sz="2400" dirty="0">
              <a:latin typeface="Segoe Print" panose="02000600000000000000" pitchFamily="2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Plausible result?</a:t>
            </a:r>
          </a:p>
        </p:txBody>
      </p:sp>
      <p:grpSp>
        <p:nvGrpSpPr>
          <p:cNvPr id="411" name="Group 411"/>
          <p:cNvGrpSpPr/>
          <p:nvPr/>
        </p:nvGrpSpPr>
        <p:grpSpPr>
          <a:xfrm>
            <a:off x="848596" y="2983688"/>
            <a:ext cx="5641068" cy="1746561"/>
            <a:chOff x="0" y="22606"/>
            <a:chExt cx="5641066" cy="1746560"/>
          </a:xfrm>
        </p:grpSpPr>
        <p:sp>
          <p:nvSpPr>
            <p:cNvPr id="409" name="Shape 409"/>
            <p:cNvSpPr/>
            <p:nvPr/>
          </p:nvSpPr>
          <p:spPr>
            <a:xfrm>
              <a:off x="0" y="22606"/>
              <a:ext cx="5641067" cy="1746561"/>
            </a:xfrm>
            <a:prstGeom prst="rect">
              <a:avLst/>
            </a:prstGeom>
            <a:solidFill>
              <a:srgbClr val="4F81BD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0" y="32286"/>
              <a:ext cx="5641067" cy="172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rPr dirty="0"/>
                <a:t>Same as asking: what is the probability of observing a test size (z) that is more extreme than 0.4?</a:t>
              </a:r>
            </a:p>
          </p:txBody>
        </p:sp>
      </p:grpSp>
      <p:sp>
        <p:nvSpPr>
          <p:cNvPr id="415" name="Shape 415"/>
          <p:cNvSpPr/>
          <p:nvPr/>
        </p:nvSpPr>
        <p:spPr>
          <a:xfrm flipH="1" flipV="1">
            <a:off x="3135084" y="7609119"/>
            <a:ext cx="963386" cy="0"/>
          </a:xfrm>
          <a:prstGeom prst="line">
            <a:avLst/>
          </a:prstGeom>
          <a:ln w="12700">
            <a:solidFill>
              <a:srgbClr val="4A7EBB"/>
            </a:solidFill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4221399" y="7386868"/>
            <a:ext cx="2309218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 err="1"/>
              <a:t>normcdf</a:t>
            </a:r>
            <a:r>
              <a:rPr dirty="0"/>
              <a:t>(0.4)</a:t>
            </a:r>
          </a:p>
        </p:txBody>
      </p:sp>
      <p:sp>
        <p:nvSpPr>
          <p:cNvPr id="417" name="Shape 417"/>
          <p:cNvSpPr/>
          <p:nvPr/>
        </p:nvSpPr>
        <p:spPr>
          <a:xfrm>
            <a:off x="352903" y="2379865"/>
            <a:ext cx="598822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2400" dirty="0">
                <a:latin typeface="Segoe Print" panose="02000600000000000000" pitchFamily="2" charset="0"/>
              </a:rPr>
              <a:t>We compare z with another </a:t>
            </a:r>
            <a:r>
              <a:rPr sz="2400" dirty="0" smtClean="0">
                <a:latin typeface="Segoe Print" panose="02000600000000000000" pitchFamily="2" charset="0"/>
              </a:rPr>
              <a:t>value:</a:t>
            </a:r>
            <a:endParaRPr sz="2400" dirty="0">
              <a:latin typeface="Segoe Print" panose="02000600000000000000" pitchFamily="2" charset="0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352903" y="8744493"/>
            <a:ext cx="468202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2400" dirty="0">
                <a:latin typeface="Segoe Print" panose="02000600000000000000" pitchFamily="2" charset="0"/>
              </a:rPr>
              <a:t>Compare with the </a:t>
            </a:r>
            <a:r>
              <a:rPr lang="da-DK" sz="2400" dirty="0" smtClean="0">
                <a:latin typeface="Symbol" panose="05050102010706020507" pitchFamily="18" charset="2"/>
              </a:rPr>
              <a:t>a</a:t>
            </a:r>
            <a:r>
              <a:rPr sz="2400" dirty="0" smtClean="0">
                <a:latin typeface="Segoe Print" panose="02000600000000000000" pitchFamily="2" charset="0"/>
              </a:rPr>
              <a:t>-value</a:t>
            </a:r>
            <a:r>
              <a:rPr sz="2400" dirty="0">
                <a:latin typeface="Segoe Print" panose="02000600000000000000" pitchFamily="2" charset="0"/>
              </a:rPr>
              <a:t>!</a:t>
            </a:r>
          </a:p>
        </p:txBody>
      </p:sp>
      <p:grpSp>
        <p:nvGrpSpPr>
          <p:cNvPr id="21" name="Gruppe 20"/>
          <p:cNvGrpSpPr/>
          <p:nvPr/>
        </p:nvGrpSpPr>
        <p:grpSpPr>
          <a:xfrm>
            <a:off x="5792670" y="2473783"/>
            <a:ext cx="6949576" cy="6539588"/>
            <a:chOff x="5792670" y="2473783"/>
            <a:chExt cx="6949576" cy="6539588"/>
          </a:xfrm>
        </p:grpSpPr>
        <p:grpSp>
          <p:nvGrpSpPr>
            <p:cNvPr id="22" name="Gruppe 21"/>
            <p:cNvGrpSpPr/>
            <p:nvPr/>
          </p:nvGrpSpPr>
          <p:grpSpPr>
            <a:xfrm>
              <a:off x="5792670" y="3213839"/>
              <a:ext cx="6949576" cy="5799532"/>
              <a:chOff x="5792670" y="3213839"/>
              <a:chExt cx="6949576" cy="5799532"/>
            </a:xfrm>
          </p:grpSpPr>
          <p:pic>
            <p:nvPicPr>
              <p:cNvPr id="24" name="image26.jp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775391" y="3213839"/>
                <a:ext cx="5966855" cy="4475142"/>
              </a:xfrm>
              <a:prstGeom prst="rect">
                <a:avLst/>
              </a:prstGeom>
              <a:ln w="12700">
                <a:miter lim="400000"/>
              </a:ln>
            </p:spPr>
          </p:pic>
          <p:grpSp>
            <p:nvGrpSpPr>
              <p:cNvPr id="25" name="Gruppe 24"/>
              <p:cNvGrpSpPr/>
              <p:nvPr/>
            </p:nvGrpSpPr>
            <p:grpSpPr>
              <a:xfrm>
                <a:off x="5792670" y="7306841"/>
                <a:ext cx="6404899" cy="1706530"/>
                <a:chOff x="5792670" y="7306841"/>
                <a:chExt cx="6404899" cy="1706530"/>
              </a:xfrm>
            </p:grpSpPr>
            <p:grpSp>
              <p:nvGrpSpPr>
                <p:cNvPr id="26" name="Group 388"/>
                <p:cNvGrpSpPr/>
                <p:nvPr/>
              </p:nvGrpSpPr>
              <p:grpSpPr>
                <a:xfrm>
                  <a:off x="7466380" y="7890283"/>
                  <a:ext cx="4731189" cy="1123088"/>
                  <a:chOff x="0" y="-254001"/>
                  <a:chExt cx="4731188" cy="1123087"/>
                </a:xfrm>
              </p:grpSpPr>
              <p:sp>
                <p:nvSpPr>
                  <p:cNvPr id="29" name="Shape 386"/>
                  <p:cNvSpPr/>
                  <p:nvPr/>
                </p:nvSpPr>
                <p:spPr>
                  <a:xfrm>
                    <a:off x="559124" y="-1"/>
                    <a:ext cx="4172064" cy="869087"/>
                  </a:xfrm>
                  <a:prstGeom prst="rect">
                    <a:avLst/>
                  </a:prstGeom>
                  <a:blipFill rotWithShape="1">
                    <a:blip r:embed="rId4"/>
                    <a:srcRect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t">
                    <a:noAutofit/>
                  </a:bodyPr>
                  <a:lstStyle/>
                  <a:p>
                    <a:pPr>
                      <a:defRPr sz="3200">
                        <a:solidFill>
                          <a:srgbClr val="FFFFFF"/>
                        </a:solidFill>
                        <a:effectLst>
                          <a:outerShdw blurRad="25400" dist="33948" dir="2700000" rotWithShape="0">
                            <a:srgbClr val="3B3936"/>
                          </a:outerShdw>
                        </a:effectLst>
                      </a:defRPr>
                    </a:pPr>
                    <a:endParaRPr dirty="0"/>
                  </a:p>
                </p:txBody>
              </p:sp>
              <p:sp>
                <p:nvSpPr>
                  <p:cNvPr id="30" name="Shape 387"/>
                  <p:cNvSpPr/>
                  <p:nvPr/>
                </p:nvSpPr>
                <p:spPr>
                  <a:xfrm>
                    <a:off x="0" y="-254001"/>
                    <a:ext cx="4731188" cy="508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/>
                  <a:p>
                    <a:r>
                      <a:t> </a:t>
                    </a:r>
                  </a:p>
                </p:txBody>
              </p:sp>
            </p:grpSp>
            <p:sp>
              <p:nvSpPr>
                <p:cNvPr id="27" name="Shape 381"/>
                <p:cNvSpPr/>
                <p:nvPr/>
              </p:nvSpPr>
              <p:spPr>
                <a:xfrm>
                  <a:off x="5792670" y="8378904"/>
                  <a:ext cx="2631785" cy="471924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anchor="ctr">
                  <a:spAutoFit/>
                </a:bodyPr>
                <a:lstStyle>
                  <a:lvl1pPr>
                    <a:defRPr sz="1900">
                      <a:solidFill>
                        <a:srgbClr val="F12922"/>
                      </a:solidFill>
                      <a:latin typeface="Chalkduster"/>
                      <a:ea typeface="Chalkduster"/>
                      <a:cs typeface="Chalkduster"/>
                      <a:sym typeface="Chalkduster"/>
                    </a:defRPr>
                  </a:lvl1pPr>
                </a:lstStyle>
                <a:p>
                  <a:pPr algn="l"/>
                  <a:r>
                    <a:rPr sz="2400" dirty="0">
                      <a:latin typeface="Segoe Print" panose="02000600000000000000" pitchFamily="2" charset="0"/>
                    </a:rPr>
                    <a:t>Test </a:t>
                  </a:r>
                  <a:r>
                    <a:rPr sz="2400" dirty="0" smtClean="0">
                      <a:latin typeface="Segoe Print" panose="02000600000000000000" pitchFamily="2" charset="0"/>
                    </a:rPr>
                    <a:t>statistics</a:t>
                  </a:r>
                  <a:r>
                    <a:rPr lang="da-DK" sz="2400" dirty="0" smtClean="0">
                      <a:latin typeface="Segoe Print" panose="02000600000000000000" pitchFamily="2" charset="0"/>
                    </a:rPr>
                    <a:t>:</a:t>
                  </a:r>
                  <a:endParaRPr sz="2400" dirty="0">
                    <a:latin typeface="Segoe Print" panose="02000600000000000000" pitchFamily="2" charset="0"/>
                  </a:endParaRPr>
                </a:p>
              </p:txBody>
            </p:sp>
            <p:pic>
              <p:nvPicPr>
                <p:cNvPr id="28" name="Picture 396"/>
                <p:cNvPicPr>
                  <a:picLocks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 rot="14994080">
                  <a:off x="9840809" y="7592437"/>
                  <a:ext cx="831573" cy="260381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Shape 380"/>
            <p:cNvSpPr/>
            <p:nvPr/>
          </p:nvSpPr>
          <p:spPr>
            <a:xfrm>
              <a:off x="8025504" y="2473783"/>
              <a:ext cx="4143227" cy="914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dirty="0"/>
                <a:t>Standard normal distribution</a:t>
              </a:r>
            </a:p>
            <a:p>
              <a:r>
                <a:rPr dirty="0"/>
                <a:t>(PDF)</a:t>
              </a:r>
            </a:p>
          </p:txBody>
        </p:sp>
      </p:grpSp>
      <p:sp>
        <p:nvSpPr>
          <p:cNvPr id="32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felt 1"/>
              <p:cNvSpPr txBox="1"/>
              <p:nvPr/>
            </p:nvSpPr>
            <p:spPr>
              <a:xfrm>
                <a:off x="496235" y="4833764"/>
                <a:ext cx="4528997" cy="39101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lang="da-DK" b="1" u="sng" dirty="0" smtClean="0"/>
                  <a:t>p</a:t>
                </a:r>
                <a:r>
                  <a:rPr kumimoji="0" lang="da-DK" sz="2400" b="1" i="0" u="sng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sym typeface="Palatino"/>
                  </a:rPr>
                  <a:t>-</a:t>
                </a:r>
                <a:r>
                  <a:rPr kumimoji="0" lang="da-DK" sz="2400" b="1" i="0" u="sng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sym typeface="Palatino"/>
                  </a:rPr>
                  <a:t>value</a:t>
                </a:r>
                <a:r>
                  <a:rPr kumimoji="0" lang="da-DK" sz="2400" b="1" i="0" u="sng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sym typeface="Palatino"/>
                  </a:rPr>
                  <a:t>:</a:t>
                </a:r>
              </a:p>
              <a:p>
                <a:pPr algn="l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da-DK" sz="2400" b="0" i="1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Palatino"/>
                        </a:rPr>
                        <m:t>𝑃𝑟</m:t>
                      </m:r>
                      <m:d>
                        <m:dPr>
                          <m:ctrlPr>
                            <a:rPr kumimoji="0" lang="da-DK" sz="240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Palatino"/>
                            </a:rPr>
                          </m:ctrlPr>
                        </m:dPr>
                        <m:e>
                          <m:r>
                            <a:rPr kumimoji="0" lang="da-DK" sz="24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Palatino"/>
                            </a:rPr>
                            <m:t>𝑍</m:t>
                          </m:r>
                          <m:r>
                            <a:rPr kumimoji="0" lang="da-DK" sz="24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Palatino"/>
                            </a:rPr>
                            <m:t>&gt;</m:t>
                          </m:r>
                          <m:r>
                            <a:rPr kumimoji="0" lang="da-DK" sz="24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alatino"/>
                            </a:rPr>
                            <m:t>𝑧</m:t>
                          </m:r>
                          <m:r>
                            <a:rPr kumimoji="0" lang="da-DK" sz="24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alatino"/>
                            </a:rPr>
                            <m:t> ∪</m:t>
                          </m:r>
                          <m:r>
                            <a:rPr kumimoji="0" lang="da-DK" sz="24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alatino"/>
                            </a:rPr>
                            <m:t>𝑍</m:t>
                          </m:r>
                          <m:r>
                            <a:rPr kumimoji="0" lang="da-DK" sz="24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alatino"/>
                            </a:rPr>
                            <m:t>&lt;−</m:t>
                          </m:r>
                          <m:r>
                            <a:rPr kumimoji="0" lang="da-DK" sz="24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alatino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da-DK" sz="2400" i="1" strike="noStrike" cap="none" spc="0" normalizeH="0" baseline="0" dirty="0" smtClean="0">
                  <a:ln>
                    <a:noFill/>
                  </a:ln>
                  <a:solidFill>
                    <a:srgbClr val="414141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Palatino"/>
                </a:endParaRPr>
              </a:p>
              <a:p>
                <a:pPr algn="l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da-DK" sz="2400" b="0" i="1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alatino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da-DK" sz="2400" b="0" i="0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Palatino"/>
                        </a:rPr>
                        <m:t>Pr</m:t>
                      </m:r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kumimoji="0" lang="da-DK" sz="2400" b="0" i="1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Palatino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a-DK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da-DK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da-DK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da-D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a-DK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a-DK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da-DK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da-DK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da-DK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r>
                      <a:rPr lang="da-DK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da-DK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da-DK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da-DK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l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r>
                      <a:rPr lang="da-DK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da-DK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da-DK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da-DK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algn="l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da-DK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a-DK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da-DK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6554</m:t>
                          </m:r>
                        </m:e>
                      </m:d>
                    </m:oMath>
                  </m:oMathPara>
                </a14:m>
                <a:endParaRPr lang="da-DK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6892</m:t>
                      </m:r>
                    </m:oMath>
                  </m:oMathPara>
                </a14:m>
                <a:endParaRPr lang="da-DK" b="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kstfelt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35" y="4833764"/>
                <a:ext cx="4528997" cy="3910109"/>
              </a:xfrm>
              <a:prstGeom prst="rect">
                <a:avLst/>
              </a:prstGeom>
              <a:blipFill>
                <a:blip r:embed="rId6"/>
                <a:stretch>
                  <a:fillRect l="-2961" t="-46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0649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 smtClean="0"/>
              <a:t>Significance</a:t>
            </a:r>
            <a:r>
              <a:rPr dirty="0" smtClean="0"/>
              <a:t> </a:t>
            </a:r>
            <a:r>
              <a:rPr dirty="0"/>
              <a:t>Level</a:t>
            </a:r>
          </a:p>
        </p:txBody>
      </p:sp>
      <p:sp>
        <p:nvSpPr>
          <p:cNvPr id="6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  <p:sp>
        <p:nvSpPr>
          <p:cNvPr id="3" name="Tekstboks 2"/>
          <p:cNvSpPr txBox="1"/>
          <p:nvPr/>
        </p:nvSpPr>
        <p:spPr>
          <a:xfrm>
            <a:off x="626395" y="2902560"/>
            <a:ext cx="11862384" cy="41036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600" b="1" dirty="0" smtClean="0">
                <a:latin typeface="Helvetica Neue Light"/>
              </a:rPr>
              <a:t>Definition 9 – </a:t>
            </a:r>
            <a:r>
              <a:rPr lang="da-DK" sz="3600" b="1" dirty="0" err="1" smtClean="0">
                <a:latin typeface="Helvetica Neue Light"/>
              </a:rPr>
              <a:t>Significance</a:t>
            </a:r>
            <a:r>
              <a:rPr lang="da-DK" sz="3600" b="1" dirty="0" smtClean="0">
                <a:latin typeface="Helvetica Neue Light"/>
              </a:rPr>
              <a:t> </a:t>
            </a:r>
            <a:r>
              <a:rPr lang="da-DK" sz="3600" b="1" dirty="0" err="1" smtClean="0">
                <a:latin typeface="Helvetica Neue Light"/>
              </a:rPr>
              <a:t>level</a:t>
            </a:r>
            <a:endParaRPr lang="da-DK" sz="3600" b="1" dirty="0" smtClean="0">
              <a:latin typeface="Helvetica Neue Light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da-DK" sz="3200" b="1" dirty="0" smtClean="0">
              <a:latin typeface="Helvetica Neue Light"/>
            </a:endParaRPr>
          </a:p>
          <a:p>
            <a:pPr marL="985838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da-DK" sz="3200" b="1" dirty="0" smtClean="0">
                <a:latin typeface="Helvetica Neue Light"/>
              </a:rPr>
              <a:t>The </a:t>
            </a:r>
            <a:r>
              <a:rPr lang="da-DK" sz="3200" b="1" dirty="0" err="1" smtClean="0">
                <a:latin typeface="Helvetica Neue Light"/>
              </a:rPr>
              <a:t>statistical</a:t>
            </a:r>
            <a:r>
              <a:rPr lang="da-DK" sz="3200" b="1" dirty="0" smtClean="0">
                <a:latin typeface="Helvetica Neue Light"/>
              </a:rPr>
              <a:t> </a:t>
            </a:r>
            <a:r>
              <a:rPr lang="da-DK" sz="3200" b="1" dirty="0" err="1" smtClean="0">
                <a:latin typeface="Helvetica Neue Light"/>
              </a:rPr>
              <a:t>significance</a:t>
            </a:r>
            <a:r>
              <a:rPr lang="da-DK" sz="3200" b="1" dirty="0" smtClean="0">
                <a:latin typeface="Helvetica Neue Light"/>
              </a:rPr>
              <a:t> </a:t>
            </a:r>
            <a:r>
              <a:rPr lang="da-DK" sz="3200" b="1" dirty="0" err="1" smtClean="0">
                <a:latin typeface="Helvetica Neue Light"/>
              </a:rPr>
              <a:t>level</a:t>
            </a:r>
            <a:r>
              <a:rPr lang="da-DK" sz="3200" b="1" dirty="0" smtClean="0">
                <a:latin typeface="Symbol" panose="05050102010706020507" pitchFamily="18" charset="2"/>
              </a:rPr>
              <a:t> a</a:t>
            </a:r>
            <a:r>
              <a:rPr lang="da-DK" sz="3200" b="1" dirty="0" smtClean="0">
                <a:latin typeface="Helvetica Neue Light"/>
              </a:rPr>
              <a:t> is the </a:t>
            </a:r>
            <a:r>
              <a:rPr lang="da-DK" sz="3200" b="1" dirty="0" err="1" smtClean="0">
                <a:latin typeface="Helvetica Neue Light"/>
              </a:rPr>
              <a:t>lower</a:t>
            </a:r>
            <a:r>
              <a:rPr lang="da-DK" sz="3200" b="1" dirty="0" smtClean="0">
                <a:latin typeface="Helvetica Neue Light"/>
              </a:rPr>
              <a:t> limit </a:t>
            </a:r>
            <a:r>
              <a:rPr lang="da-DK" sz="3200" b="1" dirty="0" err="1" smtClean="0">
                <a:latin typeface="Helvetica Neue Light"/>
              </a:rPr>
              <a:t>we</a:t>
            </a:r>
            <a:r>
              <a:rPr lang="da-DK" sz="3200" b="1" dirty="0" smtClean="0">
                <a:latin typeface="Helvetica Neue Light"/>
              </a:rPr>
              <a:t> </a:t>
            </a:r>
            <a:r>
              <a:rPr lang="da-DK" sz="3200" b="1" dirty="0" err="1" smtClean="0">
                <a:latin typeface="Helvetica Neue Light"/>
              </a:rPr>
              <a:t>will</a:t>
            </a:r>
            <a:r>
              <a:rPr lang="da-DK" sz="3200" b="1" dirty="0" smtClean="0">
                <a:latin typeface="Helvetica Neue Light"/>
              </a:rPr>
              <a:t> accept for the </a:t>
            </a:r>
            <a:r>
              <a:rPr lang="da-DK" sz="3200" b="1" dirty="0" err="1" smtClean="0">
                <a:latin typeface="Helvetica Neue Light"/>
              </a:rPr>
              <a:t>probability</a:t>
            </a:r>
            <a:r>
              <a:rPr lang="da-DK" sz="3200" b="1" dirty="0" smtClean="0">
                <a:latin typeface="Helvetica Neue Light"/>
              </a:rPr>
              <a:t> of </a:t>
            </a:r>
            <a:r>
              <a:rPr lang="da-DK" sz="3200" b="1" dirty="0" err="1" smtClean="0">
                <a:latin typeface="Helvetica Neue Light"/>
              </a:rPr>
              <a:t>getting</a:t>
            </a:r>
            <a:r>
              <a:rPr lang="da-DK" sz="3200" b="1" dirty="0" smtClean="0">
                <a:latin typeface="Helvetica Neue Light"/>
              </a:rPr>
              <a:t> a more </a:t>
            </a:r>
            <a:r>
              <a:rPr lang="da-DK" sz="3200" b="1" dirty="0" err="1" smtClean="0">
                <a:latin typeface="Helvetica Neue Light"/>
              </a:rPr>
              <a:t>extreme</a:t>
            </a:r>
            <a:r>
              <a:rPr lang="da-DK" sz="3200" b="1" dirty="0" smtClean="0">
                <a:latin typeface="Helvetica Neue Light"/>
              </a:rPr>
              <a:t> </a:t>
            </a:r>
            <a:r>
              <a:rPr lang="da-DK" sz="3200" b="1" dirty="0" err="1" smtClean="0">
                <a:latin typeface="Helvetica Neue Light"/>
              </a:rPr>
              <a:t>result</a:t>
            </a:r>
            <a:r>
              <a:rPr lang="da-DK" sz="3200" b="1" dirty="0" smtClean="0">
                <a:latin typeface="Helvetica Neue Light"/>
              </a:rPr>
              <a:t> under the </a:t>
            </a:r>
            <a:r>
              <a:rPr lang="da-DK" sz="3200" b="1" dirty="0" err="1" smtClean="0">
                <a:latin typeface="Helvetica Neue Light"/>
              </a:rPr>
              <a:t>assumption</a:t>
            </a:r>
            <a:r>
              <a:rPr lang="da-DK" sz="3200" b="1" dirty="0" smtClean="0">
                <a:latin typeface="Helvetica Neue Light"/>
              </a:rPr>
              <a:t> of a given distribution.</a:t>
            </a:r>
            <a:endParaRPr lang="da-DK" sz="3200" b="1" dirty="0">
              <a:latin typeface="Helvetica Neue Light"/>
            </a:endParaRPr>
          </a:p>
          <a:p>
            <a:pPr marL="985838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lang="da-DK" sz="3200" dirty="0" smtClean="0">
              <a:latin typeface="Helvetica Neue Light"/>
            </a:endParaRPr>
          </a:p>
          <a:p>
            <a:pPr marL="985838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da-DK" sz="3200" dirty="0" smtClean="0">
                <a:latin typeface="Helvetica Neue Light"/>
              </a:rPr>
              <a:t>The most </a:t>
            </a:r>
            <a:r>
              <a:rPr lang="da-DK" sz="3200" dirty="0" err="1" smtClean="0">
                <a:latin typeface="Helvetica Neue Light"/>
              </a:rPr>
              <a:t>common</a:t>
            </a:r>
            <a:r>
              <a:rPr lang="da-DK" sz="3200" dirty="0" smtClean="0">
                <a:latin typeface="Helvetica Neue Light"/>
              </a:rPr>
              <a:t> </a:t>
            </a:r>
            <a:r>
              <a:rPr lang="da-DK" sz="3200" dirty="0" err="1" smtClean="0">
                <a:latin typeface="Helvetica Neue Light"/>
              </a:rPr>
              <a:t>used</a:t>
            </a:r>
            <a:r>
              <a:rPr lang="da-DK" sz="3200" dirty="0" smtClean="0">
                <a:latin typeface="Helvetica Neue Light"/>
              </a:rPr>
              <a:t> </a:t>
            </a:r>
            <a:r>
              <a:rPr lang="da-DK" sz="3200" dirty="0" err="1" smtClean="0">
                <a:latin typeface="Helvetica Neue Light"/>
              </a:rPr>
              <a:t>significance</a:t>
            </a:r>
            <a:r>
              <a:rPr lang="da-DK" sz="3200" dirty="0" smtClean="0">
                <a:latin typeface="Helvetica Neue Light"/>
              </a:rPr>
              <a:t> </a:t>
            </a:r>
            <a:r>
              <a:rPr lang="da-DK" sz="3200" dirty="0" err="1" smtClean="0">
                <a:latin typeface="Helvetica Neue Light"/>
              </a:rPr>
              <a:t>level</a:t>
            </a:r>
            <a:r>
              <a:rPr lang="da-DK" sz="3200" dirty="0" smtClean="0">
                <a:latin typeface="Helvetica Neue Light"/>
              </a:rPr>
              <a:t> is </a:t>
            </a:r>
            <a:r>
              <a:rPr lang="da-DK" sz="3200" dirty="0">
                <a:latin typeface="Symbol" panose="05050102010706020507" pitchFamily="18" charset="2"/>
              </a:rPr>
              <a:t>a</a:t>
            </a:r>
            <a:r>
              <a:rPr lang="da-DK" sz="3200" dirty="0" smtClean="0">
                <a:latin typeface="Helvetica Neue Light"/>
              </a:rPr>
              <a:t> = 0,05 (5%)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0" lang="da-DK" sz="32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Helvetica Neue Light"/>
              <a:sym typeface="Palatino"/>
            </a:endParaRPr>
          </a:p>
        </p:txBody>
      </p:sp>
      <p:sp>
        <p:nvSpPr>
          <p:cNvPr id="5" name="Shape 316"/>
          <p:cNvSpPr/>
          <p:nvPr/>
        </p:nvSpPr>
        <p:spPr>
          <a:xfrm>
            <a:off x="10226192" y="772344"/>
            <a:ext cx="183620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dirty="0">
                <a:latin typeface="Segoe Print" panose="02000600000000000000" pitchFamily="2" charset="0"/>
              </a:rPr>
              <a:t>Key term</a:t>
            </a:r>
          </a:p>
        </p:txBody>
      </p:sp>
    </p:spTree>
    <p:extLst>
      <p:ext uri="{BB962C8B-B14F-4D97-AF65-F5344CB8AC3E}">
        <p14:creationId xmlns:p14="http://schemas.microsoft.com/office/powerpoint/2010/main" val="15707029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Statistics</a:t>
            </a:r>
          </a:p>
        </p:txBody>
      </p:sp>
      <p:sp>
        <p:nvSpPr>
          <p:cNvPr id="264" name="Shape 264"/>
          <p:cNvSpPr/>
          <p:nvPr/>
        </p:nvSpPr>
        <p:spPr>
          <a:xfrm>
            <a:off x="1784472" y="6785012"/>
            <a:ext cx="9470541" cy="91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 smtClean="0"/>
              <a:t>Statistics</a:t>
            </a:r>
            <a:endParaRPr lang="da-DK" dirty="0" smtClean="0">
              <a:latin typeface="Segoe Print" panose="02000600000000000000" pitchFamily="2" charset="0"/>
            </a:endParaRPr>
          </a:p>
          <a:p>
            <a:r>
              <a:rPr lang="en-US" sz="2500" b="0" dirty="0">
                <a:solidFill>
                  <a:srgbClr val="FF0000"/>
                </a:solidFill>
                <a:latin typeface="Segoe Print" panose="02000600000000000000" pitchFamily="2" charset="0"/>
              </a:rPr>
              <a:t>Given the </a:t>
            </a:r>
            <a:r>
              <a:rPr lang="en-US" sz="2500" b="0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data (sample), </a:t>
            </a:r>
            <a:r>
              <a:rPr lang="en-US" sz="2500" b="0" dirty="0">
                <a:solidFill>
                  <a:srgbClr val="FF0000"/>
                </a:solidFill>
                <a:latin typeface="Segoe Print" panose="02000600000000000000" pitchFamily="2" charset="0"/>
              </a:rPr>
              <a:t>what caused </a:t>
            </a:r>
            <a:r>
              <a:rPr lang="en-US" sz="2500" b="0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them (population)?</a:t>
            </a:r>
            <a:endParaRPr lang="en-US" sz="2500" b="0" dirty="0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923390" y="2608548"/>
            <a:ext cx="11512767" cy="91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Probability </a:t>
            </a:r>
            <a:r>
              <a:rPr dirty="0" smtClean="0"/>
              <a:t>theory</a:t>
            </a:r>
            <a:endParaRPr lang="da-DK" dirty="0" smtClean="0"/>
          </a:p>
          <a:p>
            <a:r>
              <a:rPr lang="en-US" sz="2500" b="0" dirty="0">
                <a:solidFill>
                  <a:srgbClr val="FF0000"/>
                </a:solidFill>
                <a:latin typeface="Segoe Print" panose="02000600000000000000" pitchFamily="2" charset="0"/>
              </a:rPr>
              <a:t>Given the </a:t>
            </a:r>
            <a:r>
              <a:rPr lang="en-US" sz="2500" b="0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cause (population), </a:t>
            </a:r>
            <a:r>
              <a:rPr lang="en-US" sz="2500" b="0" dirty="0">
                <a:solidFill>
                  <a:srgbClr val="FF0000"/>
                </a:solidFill>
                <a:latin typeface="Segoe Print" panose="02000600000000000000" pitchFamily="2" charset="0"/>
              </a:rPr>
              <a:t>what should the </a:t>
            </a:r>
            <a:r>
              <a:rPr lang="en-US" sz="2500" b="0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data (sample) </a:t>
            </a:r>
            <a:r>
              <a:rPr lang="en-US" sz="2500" b="0" dirty="0">
                <a:solidFill>
                  <a:srgbClr val="FF0000"/>
                </a:solidFill>
                <a:latin typeface="Segoe Print" panose="02000600000000000000" pitchFamily="2" charset="0"/>
              </a:rPr>
              <a:t>look like</a:t>
            </a:r>
            <a:r>
              <a:rPr lang="en-US" sz="2500" b="0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?</a:t>
            </a:r>
            <a:endParaRPr lang="en-US" sz="2500" b="0" dirty="0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8072" y="7950061"/>
            <a:ext cx="10783401" cy="16260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2800" b="0" i="0" u="none" strike="noStrike" cap="none" spc="0" normalizeH="0" baseline="0" dirty="0" err="1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Testing</a:t>
            </a:r>
            <a:r>
              <a:rPr kumimoji="0" lang="da-DK" sz="28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 a </a:t>
            </a:r>
            <a:r>
              <a:rPr kumimoji="0" lang="da-DK" sz="2800" b="0" i="0" u="none" strike="noStrike" cap="none" spc="0" normalizeH="0" baseline="0" dirty="0" err="1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hypotesis</a:t>
            </a:r>
            <a:endParaRPr kumimoji="0" lang="da-DK" sz="2800" b="0" i="0" u="none" strike="noStrike" cap="none" spc="0" normalizeH="0" baseline="0" dirty="0" smtClean="0">
              <a:ln>
                <a:noFill/>
              </a:ln>
              <a:solidFill>
                <a:srgbClr val="414141"/>
              </a:solidFill>
              <a:effectLst/>
              <a:uFillTx/>
              <a:latin typeface="Helvetica Neue Light"/>
              <a:sym typeface="Palatino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2800" dirty="0" err="1" smtClean="0">
                <a:latin typeface="Helvetica Neue Light"/>
              </a:rPr>
              <a:t>Estimating</a:t>
            </a:r>
            <a:r>
              <a:rPr lang="da-DK" sz="2800" dirty="0" smtClean="0">
                <a:latin typeface="Helvetica Neue Light"/>
              </a:rPr>
              <a:t> </a:t>
            </a:r>
            <a:r>
              <a:rPr lang="da-DK" sz="2800" dirty="0" err="1" smtClean="0">
                <a:latin typeface="Helvetica Neue Light"/>
              </a:rPr>
              <a:t>means</a:t>
            </a:r>
            <a:r>
              <a:rPr lang="da-DK" sz="2800" dirty="0" smtClean="0">
                <a:latin typeface="Helvetica Neue Light"/>
              </a:rPr>
              <a:t> and </a:t>
            </a:r>
            <a:r>
              <a:rPr lang="da-DK" sz="2800" dirty="0" err="1" smtClean="0">
                <a:latin typeface="Helvetica Neue Light"/>
              </a:rPr>
              <a:t>variances</a:t>
            </a:r>
            <a:endParaRPr lang="da-DK" sz="2800" dirty="0" smtClean="0">
              <a:latin typeface="Helvetica Neue Light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28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If </a:t>
            </a:r>
            <a:r>
              <a:rPr kumimoji="0" lang="da-DK" sz="2800" b="0" i="0" u="none" strike="noStrike" cap="none" spc="0" normalizeH="0" baseline="0" dirty="0" err="1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we</a:t>
            </a:r>
            <a:r>
              <a:rPr kumimoji="0" lang="da-DK" sz="28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 </a:t>
            </a:r>
            <a:r>
              <a:rPr kumimoji="0" lang="da-DK" sz="2800" b="0" i="0" u="none" strike="noStrike" cap="none" spc="0" normalizeH="0" baseline="0" dirty="0" err="1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don’t</a:t>
            </a:r>
            <a:r>
              <a:rPr kumimoji="0" lang="da-DK" sz="28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 know </a:t>
            </a:r>
            <a:r>
              <a:rPr kumimoji="0" lang="da-DK" sz="2800" b="0" i="0" u="none" strike="noStrike" cap="none" spc="0" normalizeH="0" baseline="0" dirty="0" err="1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better</a:t>
            </a:r>
            <a:r>
              <a:rPr kumimoji="0" lang="da-DK" sz="28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: </a:t>
            </a:r>
            <a:r>
              <a:rPr kumimoji="0" lang="da-DK" sz="2800" b="0" i="0" u="none" strike="noStrike" cap="none" spc="0" normalizeH="0" baseline="0" dirty="0" err="1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We</a:t>
            </a:r>
            <a:r>
              <a:rPr kumimoji="0" lang="da-DK" sz="28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 </a:t>
            </a:r>
            <a:r>
              <a:rPr kumimoji="0" lang="da-DK" sz="2800" b="0" i="0" u="none" strike="noStrike" cap="none" spc="0" normalizeH="0" baseline="0" dirty="0" err="1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assume</a:t>
            </a:r>
            <a:r>
              <a:rPr kumimoji="0" lang="da-DK" sz="28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 data </a:t>
            </a:r>
            <a:r>
              <a:rPr kumimoji="0" lang="da-DK" sz="2800" b="0" i="0" u="none" strike="noStrike" cap="none" spc="0" normalizeH="0" baseline="0" dirty="0" err="1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are</a:t>
            </a:r>
            <a:r>
              <a:rPr kumimoji="0" lang="da-DK" sz="28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 </a:t>
            </a:r>
            <a:r>
              <a:rPr kumimoji="0" lang="da-DK" sz="2800" b="0" i="0" u="none" strike="noStrike" cap="none" spc="0" normalizeH="0" baseline="0" dirty="0" err="1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normally</a:t>
            </a:r>
            <a:r>
              <a:rPr kumimoji="0" lang="da-DK" sz="28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 </a:t>
            </a:r>
            <a:r>
              <a:rPr kumimoji="0" lang="da-DK" sz="2800" b="0" i="0" u="none" strike="noStrike" cap="none" spc="0" normalizeH="0" baseline="0" dirty="0" err="1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distributed</a:t>
            </a:r>
            <a:endParaRPr kumimoji="0" lang="da-DK" sz="28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Helvetica Neue Light"/>
              <a:sym typeface="Palatino"/>
            </a:endParaRPr>
          </a:p>
        </p:txBody>
      </p:sp>
      <p:sp>
        <p:nvSpPr>
          <p:cNvPr id="16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8" name="Gruppe 17"/>
          <p:cNvGrpSpPr/>
          <p:nvPr/>
        </p:nvGrpSpPr>
        <p:grpSpPr>
          <a:xfrm>
            <a:off x="3749737" y="4022681"/>
            <a:ext cx="5860069" cy="2240736"/>
            <a:chOff x="2887180" y="4432085"/>
            <a:chExt cx="7556225" cy="2834989"/>
          </a:xfrm>
        </p:grpSpPr>
        <p:grpSp>
          <p:nvGrpSpPr>
            <p:cNvPr id="21" name="Gruppe 20"/>
            <p:cNvGrpSpPr/>
            <p:nvPr/>
          </p:nvGrpSpPr>
          <p:grpSpPr>
            <a:xfrm>
              <a:off x="2887180" y="4432085"/>
              <a:ext cx="7556225" cy="2834989"/>
              <a:chOff x="2991758" y="3813725"/>
              <a:chExt cx="7222903" cy="2638208"/>
            </a:xfrm>
          </p:grpSpPr>
          <p:sp>
            <p:nvSpPr>
              <p:cNvPr id="24" name="Shape 259"/>
              <p:cNvSpPr/>
              <p:nvPr/>
            </p:nvSpPr>
            <p:spPr>
              <a:xfrm>
                <a:off x="2991758" y="3813725"/>
                <a:ext cx="2790561" cy="2638208"/>
              </a:xfrm>
              <a:prstGeom prst="ellipse">
                <a:avLst/>
              </a:prstGeom>
              <a:solidFill>
                <a:srgbClr val="4F81BD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400" b="1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endParaRPr/>
              </a:p>
            </p:txBody>
          </p:sp>
          <p:grpSp>
            <p:nvGrpSpPr>
              <p:cNvPr id="25" name="Group 1"/>
              <p:cNvGrpSpPr/>
              <p:nvPr/>
            </p:nvGrpSpPr>
            <p:grpSpPr>
              <a:xfrm>
                <a:off x="3481839" y="3813725"/>
                <a:ext cx="6732822" cy="2638208"/>
                <a:chOff x="3481839" y="3813725"/>
                <a:chExt cx="6732822" cy="2638208"/>
              </a:xfrm>
            </p:grpSpPr>
            <p:sp>
              <p:nvSpPr>
                <p:cNvPr id="26" name="Shape 257"/>
                <p:cNvSpPr/>
                <p:nvPr/>
              </p:nvSpPr>
              <p:spPr>
                <a:xfrm>
                  <a:off x="3481839" y="4565113"/>
                  <a:ext cx="1810395" cy="113543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400" b="1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defRPr>
                  </a:lvl1pPr>
                </a:lstStyle>
                <a:p>
                  <a:r>
                    <a:rPr sz="2800" dirty="0" smtClean="0"/>
                    <a:t>Data</a:t>
                  </a:r>
                  <a:r>
                    <a:rPr lang="da-DK" sz="2800" dirty="0" smtClean="0"/>
                    <a:t>/</a:t>
                  </a:r>
                  <a:endParaRPr lang="da-DK" sz="2800" dirty="0"/>
                </a:p>
                <a:p>
                  <a:r>
                    <a:rPr lang="da-DK" sz="2800" dirty="0" smtClean="0"/>
                    <a:t>Sample</a:t>
                  </a:r>
                  <a:endParaRPr sz="2800" dirty="0"/>
                </a:p>
              </p:txBody>
            </p:sp>
            <p:grpSp>
              <p:nvGrpSpPr>
                <p:cNvPr id="27" name="Group 261"/>
                <p:cNvGrpSpPr/>
                <p:nvPr/>
              </p:nvGrpSpPr>
              <p:grpSpPr>
                <a:xfrm>
                  <a:off x="7424100" y="3813725"/>
                  <a:ext cx="2790561" cy="2638208"/>
                  <a:chOff x="-2" y="-141372"/>
                  <a:chExt cx="2790559" cy="2638206"/>
                </a:xfrm>
              </p:grpSpPr>
              <p:sp>
                <p:nvSpPr>
                  <p:cNvPr id="28" name="Shape 259"/>
                  <p:cNvSpPr/>
                  <p:nvPr/>
                </p:nvSpPr>
                <p:spPr>
                  <a:xfrm>
                    <a:off x="-2" y="-141372"/>
                    <a:ext cx="2790559" cy="2638206"/>
                  </a:xfrm>
                  <a:prstGeom prst="ellipse">
                    <a:avLst/>
                  </a:prstGeom>
                  <a:solidFill>
                    <a:srgbClr val="4F81BD"/>
                  </a:solidFill>
                  <a:ln w="25400" cap="flat">
                    <a:solidFill>
                      <a:srgbClr val="3A5E8A"/>
                    </a:solidFill>
                    <a:prstDash val="solid"/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400" b="1">
                        <a:solidFill>
                          <a:srgbClr val="FFFFFF"/>
                        </a:solidFill>
                        <a:effectLst>
                          <a:outerShdw blurRad="25400" dist="33948" dir="2700000" rotWithShape="0">
                            <a:srgbClr val="3B3936"/>
                          </a:outerShdw>
                        </a:effectLst>
                        <a:latin typeface="Trebuchet MS"/>
                        <a:ea typeface="Trebuchet MS"/>
                        <a:cs typeface="Trebuchet MS"/>
                        <a:sym typeface="Trebuchet MS"/>
                      </a:defRPr>
                    </a:pPr>
                    <a:endParaRPr/>
                  </a:p>
                </p:txBody>
              </p:sp>
              <p:sp>
                <p:nvSpPr>
                  <p:cNvPr id="29" name="Shape 260"/>
                  <p:cNvSpPr/>
                  <p:nvPr/>
                </p:nvSpPr>
                <p:spPr>
                  <a:xfrm>
                    <a:off x="187469" y="538201"/>
                    <a:ext cx="2415613" cy="113543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400"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defRPr>
                    </a:lvl1pPr>
                  </a:lstStyle>
                  <a:p>
                    <a:r>
                      <a:rPr lang="da-DK" sz="2800" dirty="0" smtClean="0"/>
                      <a:t>Natur</a:t>
                    </a:r>
                    <a:r>
                      <a:rPr sz="2800" dirty="0" smtClean="0"/>
                      <a:t>e</a:t>
                    </a:r>
                    <a:r>
                      <a:rPr lang="da-DK" sz="2800" dirty="0" smtClean="0"/>
                      <a:t>/</a:t>
                    </a:r>
                  </a:p>
                  <a:p>
                    <a:r>
                      <a:rPr lang="da-DK" sz="2800" dirty="0" smtClean="0"/>
                      <a:t>Population</a:t>
                    </a:r>
                    <a:endParaRPr sz="2800" dirty="0"/>
                  </a:p>
                </p:txBody>
              </p:sp>
            </p:grpSp>
          </p:grpSp>
        </p:grpSp>
        <p:sp>
          <p:nvSpPr>
            <p:cNvPr id="22" name="Kombinationstegning 21"/>
            <p:cNvSpPr/>
            <p:nvPr/>
          </p:nvSpPr>
          <p:spPr>
            <a:xfrm>
              <a:off x="5521475" y="4573408"/>
              <a:ext cx="2152527" cy="360948"/>
            </a:xfrm>
            <a:custGeom>
              <a:avLst/>
              <a:gdLst>
                <a:gd name="connsiteX0" fmla="*/ 0 w 1732547"/>
                <a:gd name="connsiteY0" fmla="*/ 288758 h 288758"/>
                <a:gd name="connsiteX1" fmla="*/ 890337 w 1732547"/>
                <a:gd name="connsiteY1" fmla="*/ 0 h 288758"/>
                <a:gd name="connsiteX2" fmla="*/ 1732547 w 1732547"/>
                <a:gd name="connsiteY2" fmla="*/ 288758 h 288758"/>
                <a:gd name="connsiteX3" fmla="*/ 1732547 w 1732547"/>
                <a:gd name="connsiteY3" fmla="*/ 288758 h 28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2547" h="288758">
                  <a:moveTo>
                    <a:pt x="0" y="288758"/>
                  </a:moveTo>
                  <a:cubicBezTo>
                    <a:pt x="300789" y="144379"/>
                    <a:pt x="601579" y="0"/>
                    <a:pt x="890337" y="0"/>
                  </a:cubicBezTo>
                  <a:cubicBezTo>
                    <a:pt x="1179095" y="0"/>
                    <a:pt x="1732547" y="288758"/>
                    <a:pt x="1732547" y="288758"/>
                  </a:cubicBezTo>
                  <a:lnTo>
                    <a:pt x="1732547" y="288758"/>
                  </a:lnTo>
                </a:path>
              </a:pathLst>
            </a:custGeom>
            <a:noFill/>
            <a:ln w="190500" cap="flat" cmpd="sng">
              <a:solidFill>
                <a:srgbClr val="7030A0"/>
              </a:solidFill>
              <a:miter lim="400000"/>
              <a:head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3" name="Kombinationstegning 22"/>
            <p:cNvSpPr/>
            <p:nvPr/>
          </p:nvSpPr>
          <p:spPr>
            <a:xfrm rot="10800000">
              <a:off x="5587985" y="6990801"/>
              <a:ext cx="2151560" cy="180474"/>
            </a:xfrm>
            <a:custGeom>
              <a:avLst/>
              <a:gdLst>
                <a:gd name="connsiteX0" fmla="*/ 0 w 1732547"/>
                <a:gd name="connsiteY0" fmla="*/ 288758 h 288758"/>
                <a:gd name="connsiteX1" fmla="*/ 890337 w 1732547"/>
                <a:gd name="connsiteY1" fmla="*/ 0 h 288758"/>
                <a:gd name="connsiteX2" fmla="*/ 1732547 w 1732547"/>
                <a:gd name="connsiteY2" fmla="*/ 288758 h 288758"/>
                <a:gd name="connsiteX3" fmla="*/ 1732547 w 1732547"/>
                <a:gd name="connsiteY3" fmla="*/ 288758 h 28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2547" h="288758">
                  <a:moveTo>
                    <a:pt x="0" y="288758"/>
                  </a:moveTo>
                  <a:cubicBezTo>
                    <a:pt x="300789" y="144379"/>
                    <a:pt x="601579" y="0"/>
                    <a:pt x="890337" y="0"/>
                  </a:cubicBezTo>
                  <a:cubicBezTo>
                    <a:pt x="1179095" y="0"/>
                    <a:pt x="1732547" y="288758"/>
                    <a:pt x="1732547" y="288758"/>
                  </a:cubicBezTo>
                  <a:lnTo>
                    <a:pt x="1732547" y="288758"/>
                  </a:lnTo>
                </a:path>
              </a:pathLst>
            </a:custGeom>
            <a:noFill/>
            <a:ln w="190500" cap="flat" cmpd="sng">
              <a:solidFill>
                <a:srgbClr val="7030A0"/>
              </a:solidFill>
              <a:miter lim="400000"/>
              <a:head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16060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765" y="4355432"/>
            <a:ext cx="10441887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3" name="Shape 4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 smtClean="0"/>
              <a:t>Significance</a:t>
            </a:r>
            <a:r>
              <a:rPr dirty="0" smtClean="0"/>
              <a:t> </a:t>
            </a:r>
            <a:r>
              <a:rPr dirty="0"/>
              <a:t>Level</a:t>
            </a:r>
          </a:p>
        </p:txBody>
      </p:sp>
      <p:sp>
        <p:nvSpPr>
          <p:cNvPr id="6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boks 2"/>
              <p:cNvSpPr txBox="1"/>
              <p:nvPr/>
            </p:nvSpPr>
            <p:spPr>
              <a:xfrm>
                <a:off x="626395" y="2639975"/>
                <a:ext cx="11429243" cy="2687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If the test is </a:t>
                </a:r>
                <a:r>
                  <a:rPr kumimoji="0" lang="da-DK" sz="2800" b="0" i="0" u="sng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one-sided</a:t>
                </a:r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(</a:t>
                </a:r>
                <a:r>
                  <a:rPr kumimoji="0" lang="da-DK" sz="28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there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is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only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a limit of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how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much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we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will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allow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the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result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to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deviate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from the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expected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value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to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one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side (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larger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or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lower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)),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this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means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that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kumimoji="0" lang="da-DK" sz="2800" b="0" i="0" u="none" strike="noStrike" cap="none" spc="0" normalizeH="0" dirty="0" smtClean="0">
                  <a:ln>
                    <a:noFill/>
                  </a:ln>
                  <a:solidFill>
                    <a:srgbClr val="414141"/>
                  </a:solidFill>
                  <a:effectLst/>
                  <a:uFillTx/>
                  <a:latin typeface="Helvetica Neue Light"/>
                  <a:sym typeface="Palatino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da-DK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Palatino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da-DK" sz="28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/>
                              <a:sym typeface="Palatino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kumimoji="0" lang="da-DK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Palatino"/>
                                </a:rPr>
                              </m:ctrlPr>
                            </m:dPr>
                            <m:e>
                              <m:r>
                                <a:rPr kumimoji="0" lang="da-DK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/>
                                  <a:sym typeface="Palatino"/>
                                </a:rPr>
                                <m:t>𝑋</m:t>
                              </m:r>
                              <m:r>
                                <a:rPr kumimoji="0" lang="da-DK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/>
                                  <a:sym typeface="Palatino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kumimoji="0" lang="da-DK" sz="2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41414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Palatino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a-DK" sz="2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414141"/>
                                      </a:solidFill>
                                      <a:effectLst/>
                                      <a:uFillTx/>
                                      <a:latin typeface="Cambria Math"/>
                                      <a:sym typeface="Palatin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da-DK" sz="2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414141"/>
                                      </a:solidFill>
                                      <a:effectLst/>
                                      <a:uFillTx/>
                                      <a:latin typeface="Cambria Math"/>
                                      <a:sym typeface="Palatino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da-DK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/>
                          <a:sym typeface="Palatino"/>
                        </a:rPr>
                        <m:t>=</m:t>
                      </m:r>
                      <m:r>
                        <a:rPr kumimoji="0" lang="da-DK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/>
                          <a:sym typeface="Palatino"/>
                        </a:rPr>
                        <m:t>1</m:t>
                      </m:r>
                      <m:r>
                        <a:rPr kumimoji="0" lang="da-DK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/>
                          <a:sym typeface="Palatino"/>
                        </a:rPr>
                        <m:t>−</m:t>
                      </m:r>
                      <m:func>
                        <m:funcPr>
                          <m:ctrlPr>
                            <a:rPr kumimoji="0" lang="da-DK" sz="28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Palatino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da-DK" sz="28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/>
                              <a:sym typeface="Palatino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kumimoji="0" lang="da-DK" sz="28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Palatino"/>
                                </a:rPr>
                              </m:ctrlPr>
                            </m:dPr>
                            <m:e>
                              <m:r>
                                <a:rPr lang="da-DK" sz="2800" i="1">
                                  <a:latin typeface="Cambria Math"/>
                                </a:rPr>
                                <m:t>𝑋</m:t>
                              </m:r>
                              <m:r>
                                <a:rPr lang="da-DK" sz="2800" b="0" i="1" smtClean="0">
                                  <a:latin typeface="Cambria Math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da-DK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sz="28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da-DK" sz="2800" b="0" i="1" smtClean="0">
                          <a:latin typeface="Cambria Math"/>
                        </a:rPr>
                        <m:t>=</m:t>
                      </m:r>
                      <m:r>
                        <a:rPr lang="da-DK" sz="2800" b="0" i="1" smtClean="0">
                          <a:latin typeface="Cambria Math"/>
                        </a:rPr>
                        <m:t>1</m:t>
                      </m:r>
                      <m:r>
                        <a:rPr lang="da-DK" sz="28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da-DK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da-DK" sz="2800" b="0" i="1" smtClean="0">
                              <a:latin typeface="Cambria Math"/>
                            </a:rPr>
                            <m:t>𝑋</m:t>
                          </m:r>
                        </m:sub>
                      </m:sSub>
                      <m:r>
                        <a:rPr lang="da-DK" sz="28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da-DK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sz="28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a-DK" sz="2800" b="0" i="1" smtClean="0">
                          <a:latin typeface="Cambria Math"/>
                        </a:rPr>
                        <m:t>)</m:t>
                      </m:r>
                      <m:r>
                        <a:rPr kumimoji="0" lang="da-DK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/>
                          <a:sym typeface="Palatino"/>
                        </a:rPr>
                        <m:t>=</m:t>
                      </m:r>
                      <m:r>
                        <a:rPr kumimoji="0" lang="da-DK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/>
                          <a:ea typeface="Cambria Math"/>
                          <a:sym typeface="Palatino"/>
                        </a:rPr>
                        <m:t>𝛼</m:t>
                      </m:r>
                    </m:oMath>
                  </m:oMathPara>
                </a14:m>
                <a:endParaRPr kumimoji="0" lang="da-DK" sz="2800" b="0" i="0" u="none" strike="noStrike" cap="none" spc="0" normalizeH="0" baseline="0" dirty="0" smtClean="0">
                  <a:ln>
                    <a:noFill/>
                  </a:ln>
                  <a:solidFill>
                    <a:srgbClr val="414141"/>
                  </a:solidFill>
                  <a:effectLst/>
                  <a:uFillTx/>
                  <a:latin typeface="Helvetica Neue Light"/>
                  <a:sym typeface="Palatino"/>
                </a:endParaRPr>
              </a:p>
              <a:p>
                <a:pPr algn="l"/>
                <a:endParaRPr lang="da-DK" sz="2800" dirty="0">
                  <a:latin typeface="Helvetica Neue Light"/>
                </a:endParaRPr>
              </a:p>
            </p:txBody>
          </p:sp>
        </mc:Choice>
        <mc:Fallback xmlns="">
          <p:sp>
            <p:nvSpPr>
              <p:cNvPr id="3" name="Tekstboks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95" y="2639975"/>
                <a:ext cx="11429243" cy="2687915"/>
              </a:xfrm>
              <a:prstGeom prst="rect">
                <a:avLst/>
              </a:prstGeom>
              <a:blipFill rotWithShape="1">
                <a:blip r:embed="rId4"/>
                <a:stretch>
                  <a:fillRect l="-1280" t="-15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2302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345" y="5482707"/>
            <a:ext cx="8286750" cy="4270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3" name="Shape 4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 smtClean="0"/>
              <a:t>Significance</a:t>
            </a:r>
            <a:r>
              <a:rPr dirty="0" smtClean="0"/>
              <a:t> </a:t>
            </a:r>
            <a:r>
              <a:rPr dirty="0"/>
              <a:t>Level</a:t>
            </a:r>
          </a:p>
        </p:txBody>
      </p:sp>
      <p:sp>
        <p:nvSpPr>
          <p:cNvPr id="6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boks 2"/>
              <p:cNvSpPr txBox="1"/>
              <p:nvPr/>
            </p:nvSpPr>
            <p:spPr>
              <a:xfrm>
                <a:off x="626395" y="2230398"/>
                <a:ext cx="11429243" cy="39153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da-DK" sz="2800" dirty="0" smtClean="0">
                    <a:latin typeface="Helvetica Neue Light"/>
                  </a:rPr>
                  <a:t>If </a:t>
                </a:r>
                <a:r>
                  <a:rPr lang="da-DK" sz="2800" dirty="0">
                    <a:latin typeface="Helvetica Neue Light"/>
                  </a:rPr>
                  <a:t>the test is </a:t>
                </a:r>
                <a:r>
                  <a:rPr lang="da-DK" sz="2800" u="sng" dirty="0" err="1" smtClean="0">
                    <a:latin typeface="Helvetica Neue Light"/>
                  </a:rPr>
                  <a:t>two-sided</a:t>
                </a:r>
                <a:r>
                  <a:rPr lang="da-DK" sz="2800" dirty="0" smtClean="0">
                    <a:latin typeface="Helvetica Neue Light"/>
                  </a:rPr>
                  <a:t> </a:t>
                </a:r>
                <a:r>
                  <a:rPr lang="da-DK" sz="2800" dirty="0">
                    <a:latin typeface="Helvetica Neue Light"/>
                  </a:rPr>
                  <a:t>(</a:t>
                </a:r>
                <a:r>
                  <a:rPr lang="da-DK" sz="2800" dirty="0" err="1">
                    <a:latin typeface="Helvetica Neue Light"/>
                  </a:rPr>
                  <a:t>there</a:t>
                </a:r>
                <a:r>
                  <a:rPr lang="da-DK" sz="2800" dirty="0">
                    <a:latin typeface="Helvetica Neue Light"/>
                  </a:rPr>
                  <a:t> </a:t>
                </a:r>
                <a:r>
                  <a:rPr lang="da-DK" sz="2800" dirty="0" err="1" smtClean="0">
                    <a:latin typeface="Helvetica Neue Light"/>
                  </a:rPr>
                  <a:t>are</a:t>
                </a:r>
                <a:r>
                  <a:rPr lang="da-DK" sz="2800" dirty="0" smtClean="0">
                    <a:latin typeface="Helvetica Neue Light"/>
                  </a:rPr>
                  <a:t> limits of </a:t>
                </a:r>
                <a:r>
                  <a:rPr lang="da-DK" sz="2800" dirty="0" err="1">
                    <a:latin typeface="Helvetica Neue Light"/>
                  </a:rPr>
                  <a:t>how</a:t>
                </a:r>
                <a:r>
                  <a:rPr lang="da-DK" sz="2800" dirty="0">
                    <a:latin typeface="Helvetica Neue Light"/>
                  </a:rPr>
                  <a:t> </a:t>
                </a:r>
                <a:r>
                  <a:rPr lang="da-DK" sz="2800" dirty="0" err="1">
                    <a:latin typeface="Helvetica Neue Light"/>
                  </a:rPr>
                  <a:t>much</a:t>
                </a:r>
                <a:r>
                  <a:rPr lang="da-DK" sz="2800" dirty="0">
                    <a:latin typeface="Helvetica Neue Light"/>
                  </a:rPr>
                  <a:t> </a:t>
                </a:r>
                <a:r>
                  <a:rPr lang="da-DK" sz="2800" dirty="0" err="1" smtClean="0">
                    <a:latin typeface="Helvetica Neue Light"/>
                  </a:rPr>
                  <a:t>we</a:t>
                </a:r>
                <a:r>
                  <a:rPr lang="da-DK" sz="2800" dirty="0" smtClean="0">
                    <a:latin typeface="Helvetica Neue Light"/>
                  </a:rPr>
                  <a:t> </a:t>
                </a:r>
                <a:r>
                  <a:rPr lang="da-DK" sz="2800" dirty="0" err="1" smtClean="0">
                    <a:latin typeface="Helvetica Neue Light"/>
                  </a:rPr>
                  <a:t>will</a:t>
                </a:r>
                <a:r>
                  <a:rPr lang="da-DK" sz="2800" dirty="0" smtClean="0">
                    <a:latin typeface="Helvetica Neue Light"/>
                  </a:rPr>
                  <a:t> </a:t>
                </a:r>
                <a:r>
                  <a:rPr lang="da-DK" sz="2800" dirty="0" err="1" smtClean="0">
                    <a:latin typeface="Helvetica Neue Light"/>
                  </a:rPr>
                  <a:t>allow</a:t>
                </a:r>
                <a:r>
                  <a:rPr lang="da-DK" sz="2800" dirty="0" smtClean="0">
                    <a:latin typeface="Helvetica Neue Light"/>
                  </a:rPr>
                  <a:t> the </a:t>
                </a:r>
                <a:r>
                  <a:rPr lang="da-DK" sz="2800" dirty="0" err="1">
                    <a:latin typeface="Helvetica Neue Light"/>
                  </a:rPr>
                  <a:t>result</a:t>
                </a:r>
                <a:r>
                  <a:rPr lang="da-DK" sz="2800" dirty="0">
                    <a:latin typeface="Helvetica Neue Light"/>
                  </a:rPr>
                  <a:t> </a:t>
                </a:r>
                <a:r>
                  <a:rPr lang="da-DK" sz="2800" dirty="0" smtClean="0">
                    <a:latin typeface="Helvetica Neue Light"/>
                  </a:rPr>
                  <a:t>to </a:t>
                </a:r>
                <a:r>
                  <a:rPr lang="da-DK" sz="2800" dirty="0" err="1" smtClean="0">
                    <a:latin typeface="Helvetica Neue Light"/>
                  </a:rPr>
                  <a:t>deviate</a:t>
                </a:r>
                <a:r>
                  <a:rPr lang="da-DK" sz="2800" dirty="0" smtClean="0">
                    <a:latin typeface="Helvetica Neue Light"/>
                  </a:rPr>
                  <a:t> </a:t>
                </a:r>
                <a:r>
                  <a:rPr lang="da-DK" sz="2800" dirty="0">
                    <a:latin typeface="Helvetica Neue Light"/>
                  </a:rPr>
                  <a:t>from the </a:t>
                </a:r>
                <a:r>
                  <a:rPr lang="da-DK" sz="2800" dirty="0" err="1">
                    <a:latin typeface="Helvetica Neue Light"/>
                  </a:rPr>
                  <a:t>expected</a:t>
                </a:r>
                <a:r>
                  <a:rPr lang="da-DK" sz="2800" dirty="0">
                    <a:latin typeface="Helvetica Neue Light"/>
                  </a:rPr>
                  <a:t> </a:t>
                </a:r>
                <a:r>
                  <a:rPr lang="da-DK" sz="2800" dirty="0" err="1" smtClean="0">
                    <a:latin typeface="Helvetica Neue Light"/>
                  </a:rPr>
                  <a:t>value</a:t>
                </a:r>
                <a:r>
                  <a:rPr lang="da-DK" sz="2800" dirty="0" smtClean="0">
                    <a:latin typeface="Helvetica Neue Light"/>
                  </a:rPr>
                  <a:t> to </a:t>
                </a:r>
                <a:r>
                  <a:rPr lang="da-DK" sz="2800" dirty="0" err="1" smtClean="0">
                    <a:latin typeface="Helvetica Neue Light"/>
                  </a:rPr>
                  <a:t>both</a:t>
                </a:r>
                <a:r>
                  <a:rPr lang="da-DK" sz="2800" dirty="0" smtClean="0">
                    <a:latin typeface="Helvetica Neue Light"/>
                  </a:rPr>
                  <a:t> sides (</a:t>
                </a:r>
                <a:r>
                  <a:rPr lang="da-DK" sz="2800" dirty="0" err="1" smtClean="0">
                    <a:latin typeface="Helvetica Neue Light"/>
                  </a:rPr>
                  <a:t>larger</a:t>
                </a:r>
                <a:r>
                  <a:rPr lang="da-DK" sz="2800" dirty="0" smtClean="0">
                    <a:latin typeface="Helvetica Neue Light"/>
                  </a:rPr>
                  <a:t> and </a:t>
                </a:r>
                <a:r>
                  <a:rPr lang="da-DK" sz="2800" dirty="0" err="1" smtClean="0">
                    <a:latin typeface="Helvetica Neue Light"/>
                  </a:rPr>
                  <a:t>lower</a:t>
                </a:r>
                <a:r>
                  <a:rPr lang="da-DK" sz="2800" dirty="0" smtClean="0">
                    <a:latin typeface="Helvetica Neue Light"/>
                  </a:rPr>
                  <a:t>)), </a:t>
                </a:r>
                <a:r>
                  <a:rPr lang="da-DK" sz="2800" dirty="0" err="1">
                    <a:latin typeface="Helvetica Neue Light"/>
                  </a:rPr>
                  <a:t>this</a:t>
                </a:r>
                <a:r>
                  <a:rPr lang="da-DK" sz="2800" dirty="0">
                    <a:latin typeface="Helvetica Neue Light"/>
                  </a:rPr>
                  <a:t> </a:t>
                </a:r>
                <a:r>
                  <a:rPr lang="da-DK" sz="2800" dirty="0" err="1">
                    <a:latin typeface="Helvetica Neue Light"/>
                  </a:rPr>
                  <a:t>means</a:t>
                </a:r>
                <a:r>
                  <a:rPr lang="da-DK" sz="2800" dirty="0">
                    <a:latin typeface="Helvetica Neue Light"/>
                  </a:rPr>
                  <a:t> </a:t>
                </a:r>
                <a:r>
                  <a:rPr lang="da-DK" sz="2800" dirty="0" err="1">
                    <a:latin typeface="Helvetica Neue Light"/>
                  </a:rPr>
                  <a:t>that</a:t>
                </a:r>
                <a:r>
                  <a:rPr lang="da-DK" sz="2800" dirty="0">
                    <a:latin typeface="Helvetica Neue Light"/>
                  </a:rPr>
                  <a:t>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da-DK" sz="1600" dirty="0">
                  <a:latin typeface="Helvetica Neue Ligh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a-DK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 sz="2800">
                              <a:latin typeface="Cambria Math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da-DK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800" i="1">
                                  <a:latin typeface="Cambria Math"/>
                                </a:rPr>
                                <m:t>𝑋</m:t>
                              </m:r>
                              <m:r>
                                <a:rPr lang="da-DK" sz="2800" b="0" i="1" smtClean="0">
                                  <a:latin typeface="Cambria Math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da-DK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sz="2800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da-DK" sz="2800" i="1" smtClean="0">
                                  <a:latin typeface="Cambria Math"/>
                                  <a:ea typeface="Cambria Math"/>
                                </a:rPr>
                                <m:t>∪</m:t>
                              </m:r>
                              <m:r>
                                <a:rPr lang="da-DK" sz="2800" i="1">
                                  <a:latin typeface="Cambria Math"/>
                                </a:rPr>
                                <m:t>𝑋</m:t>
                              </m:r>
                              <m:r>
                                <a:rPr lang="da-DK" sz="2800" i="1">
                                  <a:latin typeface="Cambria Math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da-DK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sz="2800" b="0" i="1" smtClean="0">
                                      <a:latin typeface="Cambria Math"/>
                                    </a:rPr>
                                    <m:t>𝐻</m:t>
                                  </m:r>
                                </m:sub>
                              </m:sSub>
                            </m:e>
                          </m:d>
                          <m:r>
                            <a:rPr lang="da-DK" sz="2800" b="0" i="1" smtClean="0">
                              <a:latin typeface="Cambria Math"/>
                            </a:rPr>
                            <m:t>=</m:t>
                          </m:r>
                          <m:func>
                            <m:funcPr>
                              <m:ctrlPr>
                                <a:rPr lang="da-DK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sz="2800">
                                  <a:latin typeface="Cambria Math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a-DK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sz="28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da-DK" sz="2800" i="1">
                                      <a:latin typeface="Cambria Math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da-DK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8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a-DK" sz="2800" i="1">
                                          <a:latin typeface="Cambria Math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da-DK" sz="2800" b="0" i="1" smtClean="0">
                              <a:latin typeface="Cambria Math"/>
                            </a:rPr>
                            <m:t>+</m:t>
                          </m:r>
                          <m:func>
                            <m:funcPr>
                              <m:ctrlPr>
                                <a:rPr lang="da-DK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sz="2800">
                                  <a:latin typeface="Cambria Math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a-DK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sz="28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da-DK" sz="2800" i="1">
                                      <a:latin typeface="Cambria Math"/>
                                    </a:rPr>
                                    <m:t>&gt;</m:t>
                                  </m:r>
                                  <m:sSub>
                                    <m:sSubPr>
                                      <m:ctrlPr>
                                        <a:rPr lang="da-DK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8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a-DK" sz="2800" i="1">
                                          <a:latin typeface="Cambria Math"/>
                                        </a:rPr>
                                        <m:t>𝐻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da-DK" sz="2800" i="1">
                          <a:latin typeface="Cambria Math"/>
                        </a:rPr>
                        <m:t>=</m:t>
                      </m:r>
                      <m:r>
                        <a:rPr lang="da-DK" sz="2800" i="1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da-DK" sz="1600" dirty="0" smtClean="0">
                  <a:latin typeface="Helvetica Neue Light"/>
                </a:endParaRPr>
              </a:p>
              <a:p>
                <a:pPr algn="l"/>
                <a:r>
                  <a:rPr lang="da-DK" sz="1600" dirty="0">
                    <a:latin typeface="Helvetica Neue Light"/>
                  </a:rPr>
                  <a:t>	</a:t>
                </a:r>
                <a:endParaRPr lang="da-DK" sz="1600" dirty="0" smtClean="0">
                  <a:latin typeface="Helvetica Neue Light"/>
                </a:endParaRPr>
              </a:p>
              <a:p>
                <a:pPr marL="360363" indent="-360363" algn="l"/>
                <a:r>
                  <a:rPr lang="da-DK" sz="2800" dirty="0" smtClean="0">
                    <a:latin typeface="Helvetica Neue Light"/>
                  </a:rPr>
                  <a:t>	If the distribution is </a:t>
                </a:r>
                <a:r>
                  <a:rPr lang="da-DK" sz="2800" dirty="0" err="1" smtClean="0">
                    <a:latin typeface="Helvetica Neue Light"/>
                  </a:rPr>
                  <a:t>symmetric</a:t>
                </a:r>
                <a:r>
                  <a:rPr lang="da-DK" sz="2800" dirty="0" smtClean="0">
                    <a:latin typeface="Helvetica Neue Ligh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a-DK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800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da-DK" sz="2800" i="1">
                                <a:latin typeface="Cambria Math"/>
                              </a:rPr>
                              <m:t>𝑋</m:t>
                            </m:r>
                          </m:sub>
                        </m:sSub>
                        <m:r>
                          <a:rPr lang="da-DK" sz="28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da-DK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da-DK" sz="2800" i="1">
                                <a:latin typeface="Cambria Math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da-DK" sz="2800" b="0" i="1" smtClean="0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da-DK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800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da-DK" sz="2800" i="1">
                                <a:latin typeface="Cambria Math"/>
                              </a:rPr>
                              <m:t>𝑋</m:t>
                            </m:r>
                          </m:sub>
                        </m:sSub>
                        <m:r>
                          <a:rPr lang="da-DK" sz="28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da-DK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da-DK" sz="2800" b="0" i="1" smtClean="0">
                                <a:latin typeface="Cambria Math"/>
                              </a:rPr>
                              <m:t>𝐻</m:t>
                            </m:r>
                          </m:sub>
                        </m:sSub>
                      </m:e>
                    </m:d>
                  </m:oMath>
                </a14:m>
                <a:r>
                  <a:rPr lang="da-DK" sz="2800" dirty="0" smtClean="0">
                    <a:latin typeface="Helvetica Neue Light"/>
                  </a:rPr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a-DK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a-DK" sz="2800"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da-DK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2800" i="1">
                                <a:latin typeface="Cambria Math"/>
                              </a:rPr>
                              <m:t>𝑋</m:t>
                            </m:r>
                            <m:r>
                              <a:rPr lang="da-DK" sz="2800" i="1">
                                <a:latin typeface="Cambria Math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da-DK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8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a-DK" sz="2800" i="1">
                                    <a:latin typeface="Cambria Math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da-DK" sz="28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da-DK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a-DK" sz="2800"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da-DK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2800" i="1">
                                <a:latin typeface="Cambria Math"/>
                              </a:rPr>
                              <m:t>𝑋</m:t>
                            </m:r>
                            <m:r>
                              <a:rPr lang="da-DK" sz="2800" i="1">
                                <a:latin typeface="Cambria Math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da-DK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8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a-DK" sz="2800" i="1">
                                    <a:latin typeface="Cambria Math"/>
                                  </a:rPr>
                                  <m:t>𝐻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da-DK" sz="2800" dirty="0" smtClean="0">
                    <a:latin typeface="Helvetica Neue Light"/>
                  </a:rPr>
                  <a:t> so: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a-DK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 sz="2800">
                              <a:latin typeface="Cambria Math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da-DK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800" i="1">
                                  <a:latin typeface="Cambria Math"/>
                                </a:rPr>
                                <m:t>𝑋</m:t>
                              </m:r>
                              <m:r>
                                <a:rPr lang="da-DK" sz="2800" i="1">
                                  <a:latin typeface="Cambria Math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da-DK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sz="2800" i="1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da-DK" sz="28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da-DK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 sz="2800">
                              <a:latin typeface="Cambria Math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da-DK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800" i="1">
                                  <a:latin typeface="Cambria Math"/>
                                </a:rPr>
                                <m:t>𝑋</m:t>
                              </m:r>
                              <m:r>
                                <a:rPr lang="da-DK" sz="2800" i="1">
                                  <a:latin typeface="Cambria Math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da-DK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sz="2800" i="1">
                                      <a:latin typeface="Cambria Math"/>
                                    </a:rPr>
                                    <m:t>𝐻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da-DK" sz="2800" b="0" i="1" smtClean="0">
                          <a:latin typeface="Cambria Math"/>
                        </a:rPr>
                        <m:t>=</m:t>
                      </m:r>
                      <m:r>
                        <a:rPr lang="da-DK" sz="2800" i="1">
                          <a:latin typeface="Cambria Math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da-DK" sz="2800">
                          <a:latin typeface="Cambria Math"/>
                        </a:rPr>
                        <m:t>Pr</m:t>
                      </m:r>
                      <m:r>
                        <a:rPr lang="da-DK" sz="2800" i="1">
                          <a:latin typeface="Cambria Math"/>
                        </a:rPr>
                        <m:t>⁡(</m:t>
                      </m:r>
                      <m:r>
                        <a:rPr lang="da-DK" sz="2800" i="1">
                          <a:latin typeface="Cambria Math"/>
                        </a:rPr>
                        <m:t>𝑋</m:t>
                      </m:r>
                      <m:r>
                        <a:rPr lang="da-DK" sz="2800" i="1">
                          <a:latin typeface="Cambria Math"/>
                        </a:rPr>
                        <m:t>&lt;</m:t>
                      </m:r>
                      <m:sSub>
                        <m:sSubPr>
                          <m:ctrlPr>
                            <a:rPr lang="da-DK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a-DK" sz="2800" b="0" i="1" smtClean="0">
                              <a:latin typeface="Cambria Math"/>
                            </a:rPr>
                            <m:t>𝐻</m:t>
                          </m:r>
                        </m:sub>
                      </m:sSub>
                      <m:r>
                        <a:rPr lang="da-DK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da-DK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800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num>
                        <m:den>
                          <m:r>
                            <a:rPr lang="da-DK" sz="28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a-DK" sz="2800" dirty="0">
                  <a:latin typeface="Helvetica Neue Light"/>
                </a:endParaRPr>
              </a:p>
            </p:txBody>
          </p:sp>
        </mc:Choice>
        <mc:Fallback xmlns="">
          <p:sp>
            <p:nvSpPr>
              <p:cNvPr id="3" name="Tekstboks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95" y="2230398"/>
                <a:ext cx="11429243" cy="3915303"/>
              </a:xfrm>
              <a:prstGeom prst="rect">
                <a:avLst/>
              </a:prstGeom>
              <a:blipFill rotWithShape="1">
                <a:blip r:embed="rId4"/>
                <a:stretch>
                  <a:fillRect l="-1280" t="-935" r="-37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2503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p</a:t>
            </a:r>
            <a:r>
              <a:rPr lang="da-DK" dirty="0" smtClean="0"/>
              <a:t>-</a:t>
            </a:r>
            <a:r>
              <a:rPr lang="da-DK" dirty="0" err="1" smtClean="0"/>
              <a:t>value</a:t>
            </a:r>
            <a:endParaRPr dirty="0"/>
          </a:p>
        </p:txBody>
      </p:sp>
      <p:sp>
        <p:nvSpPr>
          <p:cNvPr id="6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  <p:sp>
        <p:nvSpPr>
          <p:cNvPr id="3" name="Tekstboks 2"/>
          <p:cNvSpPr txBox="1"/>
          <p:nvPr/>
        </p:nvSpPr>
        <p:spPr>
          <a:xfrm>
            <a:off x="626395" y="2410119"/>
            <a:ext cx="11429243" cy="50885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3600" b="1" dirty="0" smtClean="0">
                <a:latin typeface="Helvetica Neue Light"/>
              </a:rPr>
              <a:t>Definition 10 – p-</a:t>
            </a:r>
            <a:r>
              <a:rPr lang="da-DK" sz="3600" b="1" dirty="0" err="1" smtClean="0">
                <a:latin typeface="Helvetica Neue Light"/>
              </a:rPr>
              <a:t>value</a:t>
            </a:r>
            <a:endParaRPr lang="da-DK" sz="3600" b="1" dirty="0" smtClean="0">
              <a:latin typeface="Helvetica Neue Light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da-DK" sz="3200" b="1" dirty="0" smtClean="0">
              <a:latin typeface="Helvetica Neue Light"/>
            </a:endParaRPr>
          </a:p>
          <a:p>
            <a:pPr marL="985838" indent="-457200" algn="l">
              <a:buFontTx/>
              <a:buChar char="-"/>
            </a:pPr>
            <a:r>
              <a:rPr lang="da-DK" sz="3200" b="1" dirty="0" smtClean="0">
                <a:latin typeface="Helvetica Neue Light"/>
              </a:rPr>
              <a:t>The p-</a:t>
            </a:r>
            <a:r>
              <a:rPr lang="da-DK" sz="3200" b="1" dirty="0" err="1" smtClean="0">
                <a:latin typeface="Helvetica Neue Light"/>
              </a:rPr>
              <a:t>value</a:t>
            </a:r>
            <a:r>
              <a:rPr lang="da-DK" sz="3200" b="1" dirty="0" smtClean="0">
                <a:latin typeface="Helvetica Neue Light"/>
              </a:rPr>
              <a:t> is the </a:t>
            </a:r>
            <a:r>
              <a:rPr lang="da-DK" sz="3200" b="1" dirty="0" err="1" smtClean="0">
                <a:latin typeface="Helvetica Neue Light"/>
              </a:rPr>
              <a:t>probability</a:t>
            </a:r>
            <a:r>
              <a:rPr lang="da-DK" sz="3200" b="1" dirty="0" smtClean="0">
                <a:latin typeface="Helvetica Neue Light"/>
              </a:rPr>
              <a:t> of </a:t>
            </a:r>
            <a:r>
              <a:rPr lang="da-DK" sz="3200" b="1" dirty="0" err="1" smtClean="0">
                <a:latin typeface="Helvetica Neue Light"/>
              </a:rPr>
              <a:t>getting</a:t>
            </a:r>
            <a:r>
              <a:rPr lang="da-DK" sz="3200" b="1" dirty="0" smtClean="0">
                <a:latin typeface="Helvetica Neue Light"/>
              </a:rPr>
              <a:t> a </a:t>
            </a:r>
            <a:r>
              <a:rPr lang="da-DK" sz="3200" b="1" dirty="0" err="1" smtClean="0">
                <a:latin typeface="Helvetica Neue Light"/>
              </a:rPr>
              <a:t>result</a:t>
            </a:r>
            <a:r>
              <a:rPr lang="da-DK" sz="3200" b="1" dirty="0" smtClean="0">
                <a:latin typeface="Helvetica Neue Light"/>
              </a:rPr>
              <a:t> </a:t>
            </a:r>
            <a:r>
              <a:rPr lang="da-DK" sz="3200" b="1" dirty="0" err="1" smtClean="0">
                <a:latin typeface="Helvetica Neue Light"/>
              </a:rPr>
              <a:t>equal</a:t>
            </a:r>
            <a:r>
              <a:rPr lang="da-DK" sz="3200" b="1" dirty="0" smtClean="0">
                <a:latin typeface="Helvetica Neue Light"/>
              </a:rPr>
              <a:t> to or more </a:t>
            </a:r>
            <a:r>
              <a:rPr lang="da-DK" sz="3200" b="1" dirty="0" err="1" smtClean="0">
                <a:latin typeface="Helvetica Neue Light"/>
              </a:rPr>
              <a:t>extreme</a:t>
            </a:r>
            <a:r>
              <a:rPr lang="da-DK" sz="3200" b="1" dirty="0" smtClean="0">
                <a:latin typeface="Helvetica Neue Light"/>
              </a:rPr>
              <a:t> </a:t>
            </a:r>
            <a:r>
              <a:rPr lang="da-DK" sz="3200" b="1" dirty="0" err="1" smtClean="0">
                <a:latin typeface="Helvetica Neue Light"/>
              </a:rPr>
              <a:t>than</a:t>
            </a:r>
            <a:r>
              <a:rPr lang="da-DK" sz="3200" b="1" dirty="0" smtClean="0">
                <a:latin typeface="Helvetica Neue Light"/>
              </a:rPr>
              <a:t> the </a:t>
            </a:r>
            <a:r>
              <a:rPr lang="da-DK" sz="3200" b="1" dirty="0" err="1" smtClean="0">
                <a:latin typeface="Helvetica Neue Light"/>
              </a:rPr>
              <a:t>observed</a:t>
            </a:r>
            <a:r>
              <a:rPr lang="da-DK" sz="3200" b="1" dirty="0" smtClean="0">
                <a:latin typeface="Helvetica Neue Light"/>
              </a:rPr>
              <a:t> test-</a:t>
            </a:r>
            <a:r>
              <a:rPr lang="da-DK" sz="3200" b="1" dirty="0" err="1" smtClean="0">
                <a:latin typeface="Helvetica Neue Light"/>
              </a:rPr>
              <a:t>result</a:t>
            </a:r>
            <a:r>
              <a:rPr lang="da-DK" sz="3200" b="1" dirty="0" smtClean="0">
                <a:latin typeface="Helvetica Neue Light"/>
              </a:rPr>
              <a:t> </a:t>
            </a:r>
            <a:r>
              <a:rPr lang="da-DK" sz="3200" b="1" dirty="0">
                <a:latin typeface="Helvetica Neue Light"/>
              </a:rPr>
              <a:t>under the </a:t>
            </a:r>
            <a:r>
              <a:rPr lang="da-DK" sz="3200" b="1" dirty="0" err="1">
                <a:latin typeface="Helvetica Neue Light"/>
              </a:rPr>
              <a:t>assumption</a:t>
            </a:r>
            <a:r>
              <a:rPr lang="da-DK" sz="3200" b="1" dirty="0">
                <a:latin typeface="Helvetica Neue Light"/>
              </a:rPr>
              <a:t> of a given distribution</a:t>
            </a:r>
          </a:p>
          <a:p>
            <a:pPr marL="985838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lang="da-DK" sz="3200" dirty="0" smtClean="0">
              <a:latin typeface="Helvetica Neue Ligh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0" lang="da-DK" sz="3200" b="0" i="0" u="none" strike="noStrike" cap="none" spc="0" normalizeH="0" baseline="0" dirty="0" smtClean="0">
              <a:ln>
                <a:noFill/>
              </a:ln>
              <a:solidFill>
                <a:srgbClr val="414141"/>
              </a:solidFill>
              <a:effectLst/>
              <a:uFillTx/>
              <a:latin typeface="Helvetica Neue Light"/>
              <a:sym typeface="Palatino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sz="3200" dirty="0" smtClean="0">
                <a:latin typeface="Helvetica Neue Light"/>
              </a:rPr>
              <a:t>By </a:t>
            </a:r>
            <a:r>
              <a:rPr lang="da-DK" sz="3200" dirty="0" err="1" smtClean="0">
                <a:latin typeface="Helvetica Neue Light"/>
              </a:rPr>
              <a:t>comparing</a:t>
            </a:r>
            <a:r>
              <a:rPr lang="da-DK" sz="3200" dirty="0" smtClean="0">
                <a:latin typeface="Helvetica Neue Light"/>
              </a:rPr>
              <a:t> the p-</a:t>
            </a:r>
            <a:r>
              <a:rPr lang="da-DK" sz="3200" dirty="0" err="1" smtClean="0">
                <a:latin typeface="Helvetica Neue Light"/>
              </a:rPr>
              <a:t>value</a:t>
            </a:r>
            <a:r>
              <a:rPr lang="da-DK" sz="3200" dirty="0" smtClean="0">
                <a:latin typeface="Helvetica Neue Light"/>
              </a:rPr>
              <a:t> for the test with the </a:t>
            </a:r>
            <a:r>
              <a:rPr lang="da-DK" sz="3200" dirty="0" err="1" smtClean="0">
                <a:latin typeface="Helvetica Neue Light"/>
              </a:rPr>
              <a:t>significance</a:t>
            </a:r>
            <a:r>
              <a:rPr lang="da-DK" sz="3200" dirty="0" smtClean="0">
                <a:latin typeface="Helvetica Neue Light"/>
              </a:rPr>
              <a:t> </a:t>
            </a:r>
            <a:r>
              <a:rPr lang="da-DK" sz="3200" dirty="0" err="1" smtClean="0">
                <a:latin typeface="Helvetica Neue Light"/>
              </a:rPr>
              <a:t>level</a:t>
            </a:r>
            <a:r>
              <a:rPr lang="da-DK" sz="3200" dirty="0" smtClean="0">
                <a:latin typeface="Helvetica Neue Light"/>
              </a:rPr>
              <a:t> </a:t>
            </a:r>
            <a:r>
              <a:rPr lang="da-DK" sz="3200" dirty="0" smtClean="0">
                <a:latin typeface="Symbol" panose="05050102010706020507" pitchFamily="18" charset="2"/>
              </a:rPr>
              <a:t>a</a:t>
            </a:r>
            <a:r>
              <a:rPr lang="da-DK" sz="3200" dirty="0" smtClean="0">
                <a:latin typeface="Helvetica Neue Light"/>
              </a:rPr>
              <a:t> </a:t>
            </a:r>
            <a:r>
              <a:rPr lang="da-DK" sz="3200" dirty="0" err="1" smtClean="0">
                <a:latin typeface="Helvetica Neue Light"/>
              </a:rPr>
              <a:t>we</a:t>
            </a:r>
            <a:r>
              <a:rPr lang="da-DK" sz="3200" dirty="0" smtClean="0">
                <a:latin typeface="Helvetica Neue Light"/>
              </a:rPr>
              <a:t> </a:t>
            </a:r>
            <a:r>
              <a:rPr lang="da-DK" sz="3200" dirty="0" err="1" smtClean="0">
                <a:latin typeface="Helvetica Neue Light"/>
              </a:rPr>
              <a:t>can</a:t>
            </a:r>
            <a:r>
              <a:rPr lang="da-DK" sz="3200" dirty="0" smtClean="0">
                <a:latin typeface="Helvetica Neue Light"/>
              </a:rPr>
              <a:t> </a:t>
            </a:r>
            <a:r>
              <a:rPr lang="da-DK" sz="3200" dirty="0" err="1" smtClean="0">
                <a:latin typeface="Helvetica Neue Light"/>
              </a:rPr>
              <a:t>deside</a:t>
            </a:r>
            <a:r>
              <a:rPr lang="da-DK" sz="3200" dirty="0" smtClean="0">
                <a:latin typeface="Helvetica Neue Light"/>
              </a:rPr>
              <a:t> </a:t>
            </a:r>
            <a:r>
              <a:rPr lang="da-DK" sz="3200" dirty="0" err="1" smtClean="0">
                <a:latin typeface="Helvetica Neue Light"/>
              </a:rPr>
              <a:t>whether</a:t>
            </a:r>
            <a:r>
              <a:rPr lang="da-DK" sz="3200" dirty="0" smtClean="0">
                <a:latin typeface="Helvetica Neue Light"/>
              </a:rPr>
              <a:t> the test-</a:t>
            </a:r>
            <a:r>
              <a:rPr lang="da-DK" sz="3200" dirty="0" err="1" smtClean="0">
                <a:latin typeface="Helvetica Neue Light"/>
              </a:rPr>
              <a:t>result</a:t>
            </a:r>
            <a:r>
              <a:rPr lang="da-DK" sz="3200" dirty="0" smtClean="0">
                <a:latin typeface="Helvetica Neue Light"/>
              </a:rPr>
              <a:t> is plausible with the </a:t>
            </a:r>
            <a:r>
              <a:rPr lang="da-DK" sz="3200" dirty="0" err="1" smtClean="0">
                <a:latin typeface="Helvetica Neue Light"/>
              </a:rPr>
              <a:t>assumed</a:t>
            </a:r>
            <a:r>
              <a:rPr lang="da-DK" sz="3200" dirty="0" smtClean="0">
                <a:latin typeface="Helvetica Neue Light"/>
              </a:rPr>
              <a:t> distribution or not.</a:t>
            </a:r>
            <a:endParaRPr kumimoji="0" lang="da-DK" sz="32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Helvetica Neue Light"/>
              <a:sym typeface="Palatino"/>
            </a:endParaRPr>
          </a:p>
        </p:txBody>
      </p:sp>
      <p:sp>
        <p:nvSpPr>
          <p:cNvPr id="5" name="Shape 316"/>
          <p:cNvSpPr/>
          <p:nvPr/>
        </p:nvSpPr>
        <p:spPr>
          <a:xfrm>
            <a:off x="8108648" y="772344"/>
            <a:ext cx="183620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dirty="0">
                <a:latin typeface="Segoe Print" panose="02000600000000000000" pitchFamily="2" charset="0"/>
              </a:rPr>
              <a:t>Key term</a:t>
            </a:r>
          </a:p>
        </p:txBody>
      </p:sp>
    </p:spTree>
    <p:extLst>
      <p:ext uri="{BB962C8B-B14F-4D97-AF65-F5344CB8AC3E}">
        <p14:creationId xmlns:p14="http://schemas.microsoft.com/office/powerpoint/2010/main" val="31559441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Plausible result?</a:t>
            </a:r>
          </a:p>
        </p:txBody>
      </p:sp>
      <p:grpSp>
        <p:nvGrpSpPr>
          <p:cNvPr id="411" name="Group 411"/>
          <p:cNvGrpSpPr/>
          <p:nvPr/>
        </p:nvGrpSpPr>
        <p:grpSpPr>
          <a:xfrm>
            <a:off x="848596" y="2983688"/>
            <a:ext cx="5641068" cy="1746561"/>
            <a:chOff x="0" y="22606"/>
            <a:chExt cx="5641066" cy="1746560"/>
          </a:xfrm>
        </p:grpSpPr>
        <p:sp>
          <p:nvSpPr>
            <p:cNvPr id="409" name="Shape 409"/>
            <p:cNvSpPr/>
            <p:nvPr/>
          </p:nvSpPr>
          <p:spPr>
            <a:xfrm>
              <a:off x="0" y="22606"/>
              <a:ext cx="5641067" cy="1746561"/>
            </a:xfrm>
            <a:prstGeom prst="rect">
              <a:avLst/>
            </a:prstGeom>
            <a:solidFill>
              <a:srgbClr val="4F81BD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0" y="32286"/>
              <a:ext cx="5641067" cy="172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rPr dirty="0"/>
                <a:t>Same as asking: what is the probability of observing a test size (z) that is more extreme than 0.4?</a:t>
              </a:r>
            </a:p>
          </p:txBody>
        </p:sp>
      </p:grpSp>
      <p:sp>
        <p:nvSpPr>
          <p:cNvPr id="417" name="Shape 417"/>
          <p:cNvSpPr/>
          <p:nvPr/>
        </p:nvSpPr>
        <p:spPr>
          <a:xfrm>
            <a:off x="352903" y="2379865"/>
            <a:ext cx="598822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2400" dirty="0">
                <a:latin typeface="Segoe Print" panose="02000600000000000000" pitchFamily="2" charset="0"/>
              </a:rPr>
              <a:t>We compare </a:t>
            </a:r>
            <a:r>
              <a:rPr lang="da-DK" sz="2400" dirty="0" smtClean="0">
                <a:latin typeface="Segoe Print" panose="02000600000000000000" pitchFamily="2" charset="0"/>
              </a:rPr>
              <a:t>the p-</a:t>
            </a:r>
            <a:r>
              <a:rPr lang="da-DK" sz="2400" dirty="0" err="1" smtClean="0">
                <a:latin typeface="Segoe Print" panose="02000600000000000000" pitchFamily="2" charset="0"/>
              </a:rPr>
              <a:t>value</a:t>
            </a:r>
            <a:r>
              <a:rPr sz="2400" dirty="0" smtClean="0">
                <a:latin typeface="Segoe Print" panose="02000600000000000000" pitchFamily="2" charset="0"/>
              </a:rPr>
              <a:t> </a:t>
            </a:r>
            <a:r>
              <a:rPr sz="2400" dirty="0">
                <a:latin typeface="Segoe Print" panose="02000600000000000000" pitchFamily="2" charset="0"/>
              </a:rPr>
              <a:t>with </a:t>
            </a:r>
            <a:r>
              <a:rPr lang="da-DK" sz="2400" dirty="0">
                <a:latin typeface="Symbol" panose="05050102010706020507" pitchFamily="18" charset="2"/>
              </a:rPr>
              <a:t>a </a:t>
            </a:r>
            <a:r>
              <a:rPr sz="2400" dirty="0" smtClean="0">
                <a:latin typeface="Segoe Print" panose="02000600000000000000" pitchFamily="2" charset="0"/>
              </a:rPr>
              <a:t>:</a:t>
            </a:r>
            <a:endParaRPr sz="2400" dirty="0">
              <a:latin typeface="Segoe Print" panose="02000600000000000000" pitchFamily="2" charset="0"/>
            </a:endParaRPr>
          </a:p>
        </p:txBody>
      </p:sp>
      <p:grpSp>
        <p:nvGrpSpPr>
          <p:cNvPr id="21" name="Gruppe 20"/>
          <p:cNvGrpSpPr/>
          <p:nvPr/>
        </p:nvGrpSpPr>
        <p:grpSpPr>
          <a:xfrm>
            <a:off x="6775391" y="2473783"/>
            <a:ext cx="5966855" cy="6669249"/>
            <a:chOff x="6775391" y="2473783"/>
            <a:chExt cx="5966855" cy="6669249"/>
          </a:xfrm>
        </p:grpSpPr>
        <p:grpSp>
          <p:nvGrpSpPr>
            <p:cNvPr id="22" name="Gruppe 21"/>
            <p:cNvGrpSpPr/>
            <p:nvPr/>
          </p:nvGrpSpPr>
          <p:grpSpPr>
            <a:xfrm>
              <a:off x="6775391" y="3213839"/>
              <a:ext cx="5966855" cy="5929193"/>
              <a:chOff x="6775391" y="3213839"/>
              <a:chExt cx="5966855" cy="5929193"/>
            </a:xfrm>
          </p:grpSpPr>
          <p:pic>
            <p:nvPicPr>
              <p:cNvPr id="24" name="image26.jp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775391" y="3213839"/>
                <a:ext cx="5966855" cy="4475142"/>
              </a:xfrm>
              <a:prstGeom prst="rect">
                <a:avLst/>
              </a:prstGeom>
              <a:ln w="12700">
                <a:miter lim="400000"/>
              </a:ln>
            </p:spPr>
          </p:pic>
          <p:grpSp>
            <p:nvGrpSpPr>
              <p:cNvPr id="25" name="Gruppe 24"/>
              <p:cNvGrpSpPr/>
              <p:nvPr/>
            </p:nvGrpSpPr>
            <p:grpSpPr>
              <a:xfrm>
                <a:off x="7466380" y="7306841"/>
                <a:ext cx="4731188" cy="1836191"/>
                <a:chOff x="7466380" y="7306841"/>
                <a:chExt cx="4731188" cy="1836191"/>
              </a:xfrm>
            </p:grpSpPr>
            <p:grpSp>
              <p:nvGrpSpPr>
                <p:cNvPr id="26" name="Group 388"/>
                <p:cNvGrpSpPr/>
                <p:nvPr/>
              </p:nvGrpSpPr>
              <p:grpSpPr>
                <a:xfrm>
                  <a:off x="7466380" y="7890284"/>
                  <a:ext cx="4731188" cy="1252748"/>
                  <a:chOff x="0" y="-254000"/>
                  <a:chExt cx="4731187" cy="1252747"/>
                </a:xfrm>
              </p:grpSpPr>
              <p:sp>
                <p:nvSpPr>
                  <p:cNvPr id="29" name="Shape 386"/>
                  <p:cNvSpPr/>
                  <p:nvPr/>
                </p:nvSpPr>
                <p:spPr>
                  <a:xfrm>
                    <a:off x="0" y="-1"/>
                    <a:ext cx="4731188" cy="998749"/>
                  </a:xfrm>
                  <a:prstGeom prst="rect">
                    <a:avLst/>
                  </a:prstGeom>
                  <a:blipFill rotWithShape="1">
                    <a:blip r:embed="rId4"/>
                    <a:srcRect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t">
                    <a:noAutofit/>
                  </a:bodyPr>
                  <a:lstStyle/>
                  <a:p>
                    <a:pPr>
                      <a:defRPr sz="3200">
                        <a:solidFill>
                          <a:srgbClr val="FFFFFF"/>
                        </a:solidFill>
                        <a:effectLst>
                          <a:outerShdw blurRad="25400" dist="33948" dir="2700000" rotWithShape="0">
                            <a:srgbClr val="3B3936"/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30" name="Shape 387"/>
                  <p:cNvSpPr/>
                  <p:nvPr/>
                </p:nvSpPr>
                <p:spPr>
                  <a:xfrm>
                    <a:off x="0" y="-254001"/>
                    <a:ext cx="4731188" cy="508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/>
                  <a:p>
                    <a:r>
                      <a:t> </a:t>
                    </a:r>
                  </a:p>
                </p:txBody>
              </p:sp>
            </p:grpSp>
            <p:pic>
              <p:nvPicPr>
                <p:cNvPr id="28" name="Picture 396"/>
                <p:cNvPicPr>
                  <a:picLocks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 rot="14994080">
                  <a:off x="9840809" y="7592437"/>
                  <a:ext cx="831573" cy="260381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Shape 380"/>
            <p:cNvSpPr/>
            <p:nvPr/>
          </p:nvSpPr>
          <p:spPr>
            <a:xfrm>
              <a:off x="8025504" y="2473783"/>
              <a:ext cx="4143227" cy="914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dirty="0"/>
                <a:t>Standard normal distribution</a:t>
              </a:r>
            </a:p>
            <a:p>
              <a:r>
                <a:rPr dirty="0"/>
                <a:t>(PDF)</a:t>
              </a:r>
            </a:p>
          </p:txBody>
        </p:sp>
      </p:grpSp>
      <p:sp>
        <p:nvSpPr>
          <p:cNvPr id="32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boks 1"/>
              <p:cNvSpPr txBox="1"/>
              <p:nvPr/>
            </p:nvSpPr>
            <p:spPr>
              <a:xfrm>
                <a:off x="256279" y="5040598"/>
                <a:ext cx="6629507" cy="4565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a-DK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/>
                          <a:sym typeface="Palatino"/>
                        </a:rPr>
                        <m:t>𝑝</m:t>
                      </m:r>
                      <m:r>
                        <a:rPr kumimoji="0" lang="da-DK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/>
                          <a:sym typeface="Palatino"/>
                        </a:rPr>
                        <m:t>=</m:t>
                      </m:r>
                      <m:func>
                        <m:funcPr>
                          <m:ctrlPr>
                            <a:rPr kumimoji="0" lang="da-DK" sz="23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Palatino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da-DK" sz="23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/>
                              <a:sym typeface="Palatino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kumimoji="0" lang="da-DK" sz="23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Palatino"/>
                                </a:rPr>
                              </m:ctrlPr>
                            </m:dPr>
                            <m:e>
                              <m:r>
                                <a:rPr kumimoji="0" lang="da-DK" sz="23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/>
                                  <a:sym typeface="Palatino"/>
                                </a:rPr>
                                <m:t>𝑍</m:t>
                              </m:r>
                              <m:r>
                                <a:rPr kumimoji="0" lang="da-DK" sz="23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/>
                                  <a:sym typeface="Palatino"/>
                                </a:rPr>
                                <m:t>&lt;−</m:t>
                              </m:r>
                              <m:r>
                                <a:rPr kumimoji="0" lang="da-DK" sz="23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/>
                                  <a:sym typeface="Palatino"/>
                                </a:rPr>
                                <m:t>0</m:t>
                              </m:r>
                              <m:r>
                                <a:rPr kumimoji="0" lang="da-DK" sz="23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/>
                                  <a:sym typeface="Palatino"/>
                                </a:rPr>
                                <m:t>.</m:t>
                              </m:r>
                              <m:r>
                                <a:rPr kumimoji="0" lang="da-DK" sz="23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/>
                                  <a:sym typeface="Palatino"/>
                                </a:rPr>
                                <m:t>4</m:t>
                              </m:r>
                              <m:r>
                                <a:rPr kumimoji="0" lang="da-DK" sz="23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/>
                                  <a:sym typeface="Palatino"/>
                                </a:rPr>
                                <m:t> ∪ </m:t>
                              </m:r>
                              <m:r>
                                <a:rPr kumimoji="0" lang="da-DK" sz="23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/>
                                  <a:ea typeface="Cambria Math"/>
                                  <a:sym typeface="Palatino"/>
                                </a:rPr>
                                <m:t>𝑍</m:t>
                              </m:r>
                              <m:r>
                                <a:rPr kumimoji="0" lang="da-DK" sz="23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/>
                                  <a:ea typeface="Cambria Math"/>
                                  <a:sym typeface="Palatino"/>
                                </a:rPr>
                                <m:t>&gt;</m:t>
                              </m:r>
                              <m:r>
                                <a:rPr kumimoji="0" lang="da-DK" sz="23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/>
                                  <a:ea typeface="Cambria Math"/>
                                  <a:sym typeface="Palatino"/>
                                </a:rPr>
                                <m:t>0</m:t>
                              </m:r>
                              <m:r>
                                <a:rPr kumimoji="0" lang="da-DK" sz="23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/>
                                  <a:ea typeface="Cambria Math"/>
                                  <a:sym typeface="Palatino"/>
                                </a:rPr>
                                <m:t>.</m:t>
                              </m:r>
                              <m:r>
                                <a:rPr kumimoji="0" lang="da-DK" sz="23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/>
                                  <a:ea typeface="Cambria Math"/>
                                  <a:sym typeface="Palatino"/>
                                </a:rPr>
                                <m:t>4</m:t>
                              </m:r>
                            </m:e>
                          </m:d>
                        </m:e>
                      </m:func>
                      <m:r>
                        <a:rPr kumimoji="0" lang="da-DK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/>
                          <a:ea typeface="Cambria Math"/>
                          <a:sym typeface="Palatino"/>
                        </a:rPr>
                        <m:t>=</m:t>
                      </m:r>
                      <m:r>
                        <a:rPr kumimoji="0" lang="da-DK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/>
                          <a:ea typeface="Cambria Math"/>
                          <a:sym typeface="Palatino"/>
                        </a:rPr>
                        <m:t>0</m:t>
                      </m:r>
                      <m:r>
                        <a:rPr kumimoji="0" lang="da-DK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/>
                          <a:ea typeface="Cambria Math"/>
                          <a:sym typeface="Palatino"/>
                        </a:rPr>
                        <m:t>.</m:t>
                      </m:r>
                      <m:r>
                        <a:rPr kumimoji="0" lang="da-DK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/>
                          <a:ea typeface="Cambria Math"/>
                          <a:sym typeface="Palatino"/>
                        </a:rPr>
                        <m:t>6892</m:t>
                      </m:r>
                      <m:r>
                        <a:rPr kumimoji="0" lang="da-DK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/>
                          <a:ea typeface="Cambria Math"/>
                          <a:sym typeface="Palatino"/>
                        </a:rPr>
                        <m:t>&gt;</m:t>
                      </m:r>
                      <m:r>
                        <a:rPr kumimoji="0" lang="da-DK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/>
                          <a:ea typeface="Cambria Math"/>
                          <a:sym typeface="Palatino"/>
                        </a:rPr>
                        <m:t>0</m:t>
                      </m:r>
                      <m:r>
                        <a:rPr kumimoji="0" lang="da-DK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/>
                          <a:ea typeface="Cambria Math"/>
                          <a:sym typeface="Palatino"/>
                        </a:rPr>
                        <m:t>.</m:t>
                      </m:r>
                      <m:r>
                        <a:rPr kumimoji="0" lang="da-DK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/>
                          <a:ea typeface="Cambria Math"/>
                          <a:sym typeface="Palatino"/>
                        </a:rPr>
                        <m:t>05</m:t>
                      </m:r>
                      <m:r>
                        <a:rPr kumimoji="0" lang="da-DK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/>
                          <a:ea typeface="Cambria Math"/>
                          <a:sym typeface="Palatino"/>
                        </a:rPr>
                        <m:t>=</m:t>
                      </m:r>
                      <m:r>
                        <a:rPr kumimoji="0" lang="da-DK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uFillTx/>
                          <a:latin typeface="Cambria Math"/>
                          <a:ea typeface="Cambria Math"/>
                          <a:sym typeface="Palatino"/>
                        </a:rPr>
                        <m:t>𝛼</m:t>
                      </m:r>
                    </m:oMath>
                  </m:oMathPara>
                </a14:m>
                <a:endParaRPr kumimoji="0" lang="da-DK" sz="2300" b="0" i="0" u="none" strike="noStrike" cap="none" spc="0" normalizeH="0" baseline="0" dirty="0">
                  <a:ln>
                    <a:noFill/>
                  </a:ln>
                  <a:solidFill>
                    <a:srgbClr val="414141"/>
                  </a:solidFill>
                  <a:effectLst/>
                  <a:uFillTx/>
                  <a:sym typeface="Palatino"/>
                </a:endParaRPr>
              </a:p>
            </p:txBody>
          </p:sp>
        </mc:Choice>
        <mc:Fallback xmlns="">
          <p:sp>
            <p:nvSpPr>
              <p:cNvPr id="2" name="Tekstboks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79" y="5040598"/>
                <a:ext cx="6629507" cy="456535"/>
              </a:xfrm>
              <a:prstGeom prst="rect">
                <a:avLst/>
              </a:prstGeom>
              <a:blipFill>
                <a:blip r:embed="rId6"/>
                <a:stretch>
                  <a:fillRect l="-276" b="-10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kstboks 2"/>
          <p:cNvSpPr txBox="1"/>
          <p:nvPr/>
        </p:nvSpPr>
        <p:spPr>
          <a:xfrm>
            <a:off x="276080" y="5914136"/>
            <a:ext cx="6918804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kumimoji="0" lang="da-DK" sz="28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Calibri"/>
                <a:sym typeface="Palatino"/>
              </a:rPr>
              <a:t> </a:t>
            </a:r>
            <a:r>
              <a:rPr kumimoji="0" lang="da-DK" sz="28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If the cup-</a:t>
            </a:r>
            <a:r>
              <a:rPr kumimoji="0" lang="da-DK" sz="2800" b="0" i="0" u="none" strike="noStrike" cap="none" spc="0" normalizeH="0" baseline="0" dirty="0" err="1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filling</a:t>
            </a:r>
            <a:r>
              <a:rPr kumimoji="0" lang="da-DK" sz="28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 </a:t>
            </a:r>
            <a:r>
              <a:rPr kumimoji="0" lang="da-DK" sz="2800" b="0" i="0" u="none" strike="noStrike" cap="none" spc="0" normalizeH="0" baseline="0" dirty="0" err="1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machine</a:t>
            </a:r>
            <a:r>
              <a:rPr kumimoji="0" lang="da-DK" sz="28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 is </a:t>
            </a:r>
            <a:r>
              <a:rPr lang="en-US" sz="2800" dirty="0">
                <a:latin typeface="Helvetica Neue Light"/>
              </a:rPr>
              <a:t>adequately </a:t>
            </a:r>
            <a:r>
              <a:rPr lang="en-US" sz="2800" dirty="0" smtClean="0">
                <a:latin typeface="Helvetica Neue Light"/>
              </a:rPr>
              <a:t>calibrated with µ=250 g and </a:t>
            </a:r>
            <a:r>
              <a:rPr lang="el-GR" sz="2800" dirty="0" smtClean="0">
                <a:latin typeface="Helvetica Neue Light"/>
              </a:rPr>
              <a:t>σ</a:t>
            </a:r>
            <a:r>
              <a:rPr lang="da-DK" sz="2800" dirty="0" smtClean="0">
                <a:latin typeface="Helvetica Neue Light"/>
              </a:rPr>
              <a:t>=2.5 g, </a:t>
            </a:r>
            <a:r>
              <a:rPr lang="da-DK" sz="2800" dirty="0" err="1" smtClean="0">
                <a:latin typeface="Helvetica Neue Light"/>
              </a:rPr>
              <a:t>we</a:t>
            </a:r>
            <a:r>
              <a:rPr lang="da-DK" sz="2800" dirty="0" smtClean="0">
                <a:latin typeface="Helvetica Neue Light"/>
              </a:rPr>
              <a:t> </a:t>
            </a:r>
            <a:r>
              <a:rPr lang="da-DK" sz="2800" dirty="0" err="1" smtClean="0">
                <a:latin typeface="Helvetica Neue Light"/>
              </a:rPr>
              <a:t>will</a:t>
            </a:r>
            <a:r>
              <a:rPr lang="da-DK" sz="2800" dirty="0" smtClean="0">
                <a:latin typeface="Helvetica Neue Light"/>
              </a:rPr>
              <a:t> in 68.9% of the time </a:t>
            </a:r>
            <a:r>
              <a:rPr lang="da-DK" sz="2800" dirty="0" err="1" smtClean="0">
                <a:latin typeface="Helvetica Neue Light"/>
              </a:rPr>
              <a:t>get</a:t>
            </a:r>
            <a:r>
              <a:rPr lang="da-DK" sz="2800" dirty="0" smtClean="0">
                <a:latin typeface="Helvetica Neue Light"/>
              </a:rPr>
              <a:t> a test-</a:t>
            </a:r>
            <a:r>
              <a:rPr lang="da-DK" sz="2800" dirty="0" err="1" smtClean="0">
                <a:latin typeface="Helvetica Neue Light"/>
              </a:rPr>
              <a:t>result</a:t>
            </a:r>
            <a:r>
              <a:rPr lang="da-DK" sz="2800" dirty="0" smtClean="0">
                <a:latin typeface="Helvetica Neue Light"/>
              </a:rPr>
              <a:t> more </a:t>
            </a:r>
            <a:r>
              <a:rPr lang="da-DK" sz="2800" dirty="0" err="1" smtClean="0">
                <a:latin typeface="Helvetica Neue Light"/>
              </a:rPr>
              <a:t>extreme</a:t>
            </a:r>
            <a:r>
              <a:rPr lang="da-DK" sz="2800" dirty="0" smtClean="0">
                <a:latin typeface="Helvetica Neue Light"/>
              </a:rPr>
              <a:t> </a:t>
            </a:r>
            <a:r>
              <a:rPr lang="da-DK" sz="2800" dirty="0" err="1" smtClean="0">
                <a:latin typeface="Helvetica Neue Light"/>
              </a:rPr>
              <a:t>than</a:t>
            </a:r>
            <a:r>
              <a:rPr lang="da-DK" sz="2800" dirty="0" smtClean="0">
                <a:latin typeface="Helvetica Neue Light"/>
              </a:rPr>
              <a:t> the </a:t>
            </a:r>
            <a:r>
              <a:rPr lang="da-DK" sz="2800" dirty="0" err="1" smtClean="0">
                <a:latin typeface="Helvetica Neue Light"/>
              </a:rPr>
              <a:t>observed</a:t>
            </a:r>
            <a:r>
              <a:rPr lang="da-DK" sz="2800" dirty="0" smtClean="0">
                <a:latin typeface="Helvetica Neue Light"/>
              </a:rPr>
              <a:t> </a:t>
            </a:r>
            <a:r>
              <a:rPr lang="da-DK" sz="2800" dirty="0" err="1" smtClean="0">
                <a:latin typeface="Helvetica Neue Light"/>
              </a:rPr>
              <a:t>one</a:t>
            </a:r>
            <a:r>
              <a:rPr lang="da-DK" sz="2800" dirty="0" smtClean="0">
                <a:latin typeface="Helvetica Neue Light"/>
              </a:rPr>
              <a:t>.</a:t>
            </a:r>
          </a:p>
          <a:p>
            <a:pPr algn="l"/>
            <a:endParaRPr kumimoji="0" lang="da-DK" sz="2800" b="0" i="0" u="none" strike="noStrike" cap="none" spc="0" normalizeH="0" baseline="0" dirty="0" smtClean="0">
              <a:ln>
                <a:noFill/>
              </a:ln>
              <a:solidFill>
                <a:srgbClr val="414141"/>
              </a:solidFill>
              <a:effectLst/>
              <a:uFillTx/>
              <a:latin typeface="Helvetica Neue Light"/>
              <a:sym typeface="Palatino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kumimoji="0" lang="da-DK" sz="28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So</a:t>
            </a:r>
            <a:r>
              <a:rPr kumimoji="0" lang="da-DK" sz="2800" b="0" i="0" u="none" strike="noStrike" cap="none" spc="0" normalizeH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 the test </a:t>
            </a:r>
            <a:r>
              <a:rPr kumimoji="0" lang="da-DK" sz="2800" b="0" i="0" u="none" strike="noStrike" cap="none" spc="0" normalizeH="0" dirty="0" err="1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result</a:t>
            </a:r>
            <a:r>
              <a:rPr kumimoji="0" lang="da-DK" sz="2800" b="0" i="0" u="none" strike="noStrike" cap="none" spc="0" normalizeH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 is </a:t>
            </a:r>
            <a:r>
              <a:rPr kumimoji="0" lang="da-DK" sz="2800" b="0" i="0" u="none" strike="noStrike" cap="none" spc="0" normalizeH="0" dirty="0" err="1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very</a:t>
            </a:r>
            <a:r>
              <a:rPr kumimoji="0" lang="da-DK" sz="2800" b="0" i="0" u="none" strike="noStrike" cap="none" spc="0" normalizeH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Helvetica Neue Light"/>
                <a:sym typeface="Palatino"/>
              </a:rPr>
              <a:t> plausible:</a:t>
            </a:r>
          </a:p>
          <a:p>
            <a:pPr marL="890588" indent="-433388" algn="l"/>
            <a:r>
              <a:rPr lang="da-DK" sz="2800" baseline="0" dirty="0" smtClean="0">
                <a:latin typeface="Calibri"/>
              </a:rPr>
              <a:t>→</a:t>
            </a:r>
            <a:r>
              <a:rPr lang="da-DK" sz="2800" dirty="0" smtClean="0">
                <a:latin typeface="Calibri"/>
              </a:rPr>
              <a:t> </a:t>
            </a:r>
            <a:r>
              <a:rPr lang="da-DK" sz="2800" baseline="0" dirty="0" err="1" smtClean="0">
                <a:latin typeface="Helvetica Neue Light"/>
              </a:rPr>
              <a:t>We</a:t>
            </a:r>
            <a:r>
              <a:rPr lang="da-DK" sz="2800" baseline="0" dirty="0" smtClean="0">
                <a:latin typeface="Helvetica Neue Light"/>
              </a:rPr>
              <a:t> </a:t>
            </a:r>
            <a:r>
              <a:rPr lang="da-DK" sz="2800" baseline="0" dirty="0" err="1" smtClean="0">
                <a:latin typeface="Helvetica Neue Light"/>
              </a:rPr>
              <a:t>can’t</a:t>
            </a:r>
            <a:r>
              <a:rPr lang="da-DK" sz="2800" dirty="0" smtClean="0">
                <a:latin typeface="Helvetica Neue Light"/>
              </a:rPr>
              <a:t> </a:t>
            </a:r>
            <a:r>
              <a:rPr lang="da-DK" sz="2800" dirty="0" err="1" smtClean="0">
                <a:latin typeface="Helvetica Neue Light"/>
              </a:rPr>
              <a:t>reject</a:t>
            </a:r>
            <a:r>
              <a:rPr lang="da-DK" sz="2800" dirty="0" smtClean="0">
                <a:latin typeface="Helvetica Neue Light"/>
              </a:rPr>
              <a:t> </a:t>
            </a:r>
            <a:r>
              <a:rPr lang="da-DK" sz="2800" dirty="0" err="1" smtClean="0">
                <a:latin typeface="Helvetica Neue Light"/>
              </a:rPr>
              <a:t>that</a:t>
            </a:r>
            <a:r>
              <a:rPr lang="da-DK" sz="2800" dirty="0" smtClean="0">
                <a:latin typeface="Helvetica Neue Light"/>
              </a:rPr>
              <a:t> </a:t>
            </a:r>
            <a:r>
              <a:rPr lang="da-DK" sz="2800" dirty="0">
                <a:latin typeface="Helvetica Neue Light"/>
              </a:rPr>
              <a:t>the cup-</a:t>
            </a:r>
            <a:r>
              <a:rPr lang="da-DK" sz="2800" dirty="0" err="1">
                <a:latin typeface="Helvetica Neue Light"/>
              </a:rPr>
              <a:t>filling</a:t>
            </a:r>
            <a:r>
              <a:rPr lang="da-DK" sz="2800" dirty="0">
                <a:latin typeface="Helvetica Neue Light"/>
              </a:rPr>
              <a:t> </a:t>
            </a:r>
            <a:r>
              <a:rPr lang="da-DK" sz="2800" dirty="0" err="1">
                <a:latin typeface="Helvetica Neue Light"/>
              </a:rPr>
              <a:t>machine</a:t>
            </a:r>
            <a:r>
              <a:rPr lang="da-DK" sz="2800" dirty="0">
                <a:latin typeface="Helvetica Neue Light"/>
              </a:rPr>
              <a:t> is </a:t>
            </a:r>
            <a:r>
              <a:rPr lang="en-US" sz="2800" dirty="0">
                <a:latin typeface="Helvetica Neue Light"/>
              </a:rPr>
              <a:t>adequately </a:t>
            </a:r>
            <a:r>
              <a:rPr lang="en-US" sz="2800" dirty="0" smtClean="0">
                <a:latin typeface="Helvetica Neue Light"/>
              </a:rPr>
              <a:t>calibrated! </a:t>
            </a:r>
            <a:endParaRPr kumimoji="0" lang="da-DK" sz="28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Helvetica Neue Light"/>
              <a:sym typeface="Palatino"/>
            </a:endParaRPr>
          </a:p>
        </p:txBody>
      </p:sp>
      <p:sp>
        <p:nvSpPr>
          <p:cNvPr id="31" name="Shape 421"/>
          <p:cNvSpPr/>
          <p:nvPr/>
        </p:nvSpPr>
        <p:spPr>
          <a:xfrm>
            <a:off x="10521738" y="901779"/>
            <a:ext cx="125011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da-DK" sz="2800" dirty="0" smtClean="0">
                <a:latin typeface="Segoe Print" panose="02000600000000000000" pitchFamily="2" charset="0"/>
              </a:rPr>
              <a:t>Yes!</a:t>
            </a:r>
            <a:endParaRPr sz="28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8500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Confidence Level</a:t>
            </a:r>
          </a:p>
        </p:txBody>
      </p:sp>
      <p:sp>
        <p:nvSpPr>
          <p:cNvPr id="424" name="Shape 424"/>
          <p:cNvSpPr>
            <a:spLocks noGrp="1"/>
          </p:cNvSpPr>
          <p:nvPr>
            <p:ph type="body" idx="1"/>
          </p:nvPr>
        </p:nvSpPr>
        <p:spPr>
          <a:xfrm>
            <a:off x="508000" y="2592000"/>
            <a:ext cx="11988800" cy="3240000"/>
          </a:xfrm>
          <a:prstGeom prst="rect">
            <a:avLst/>
          </a:prstGeom>
          <a:blipFill>
            <a:blip r:embed="rId3"/>
            <a:srcRect/>
            <a:stretch>
              <a:fillRect t="1158" b="-89298"/>
            </a:stretch>
          </a:blipFill>
        </p:spPr>
        <p:txBody>
          <a:bodyPr/>
          <a:lstStyle/>
          <a:p>
            <a:r>
              <a:t> </a:t>
            </a:r>
          </a:p>
        </p:txBody>
      </p:sp>
      <p:sp>
        <p:nvSpPr>
          <p:cNvPr id="425" name="Shape 425"/>
          <p:cNvSpPr/>
          <p:nvPr/>
        </p:nvSpPr>
        <p:spPr>
          <a:xfrm>
            <a:off x="1290030" y="6745963"/>
            <a:ext cx="1054904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2800" dirty="0">
                <a:latin typeface="Segoe Print" panose="02000600000000000000" pitchFamily="2" charset="0"/>
              </a:rPr>
              <a:t>Now, how confident are we in the estimate of the mean?</a:t>
            </a:r>
          </a:p>
        </p:txBody>
      </p:sp>
      <p:sp>
        <p:nvSpPr>
          <p:cNvPr id="6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  <p:sp>
        <p:nvSpPr>
          <p:cNvPr id="7" name="Shape 316"/>
          <p:cNvSpPr/>
          <p:nvPr/>
        </p:nvSpPr>
        <p:spPr>
          <a:xfrm>
            <a:off x="10057751" y="772344"/>
            <a:ext cx="183620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dirty="0">
                <a:latin typeface="Segoe Print" panose="02000600000000000000" pitchFamily="2" charset="0"/>
              </a:rPr>
              <a:t>Key term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Confidence Interval</a:t>
            </a:r>
          </a:p>
        </p:txBody>
      </p:sp>
      <p:sp>
        <p:nvSpPr>
          <p:cNvPr id="428" name="Shape 4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  <p:sp>
        <p:nvSpPr>
          <p:cNvPr id="5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  <p:sp>
        <p:nvSpPr>
          <p:cNvPr id="6" name="Shape 316"/>
          <p:cNvSpPr/>
          <p:nvPr/>
        </p:nvSpPr>
        <p:spPr>
          <a:xfrm>
            <a:off x="10370570" y="772344"/>
            <a:ext cx="183620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dirty="0">
                <a:latin typeface="Segoe Print" panose="02000600000000000000" pitchFamily="2" charset="0"/>
              </a:rPr>
              <a:t>Key term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Confidence Interval</a:t>
            </a:r>
          </a:p>
        </p:txBody>
      </p:sp>
      <p:sp>
        <p:nvSpPr>
          <p:cNvPr id="431" name="Shape 4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  <p:sp>
        <p:nvSpPr>
          <p:cNvPr id="5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Confidence Interval</a:t>
            </a:r>
          </a:p>
        </p:txBody>
      </p:sp>
      <p:sp>
        <p:nvSpPr>
          <p:cNvPr id="434" name="Shape 434"/>
          <p:cNvSpPr>
            <a:spLocks noGrp="1"/>
          </p:cNvSpPr>
          <p:nvPr>
            <p:ph type="body" idx="1"/>
          </p:nvPr>
        </p:nvSpPr>
        <p:spPr>
          <a:xfrm>
            <a:off x="508000" y="2603500"/>
            <a:ext cx="11988800" cy="68008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t> </a:t>
            </a:r>
          </a:p>
        </p:txBody>
      </p:sp>
      <p:sp>
        <p:nvSpPr>
          <p:cNvPr id="5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boks 1"/>
              <p:cNvSpPr txBox="1"/>
              <p:nvPr/>
            </p:nvSpPr>
            <p:spPr>
              <a:xfrm>
                <a:off x="360947" y="3553613"/>
                <a:ext cx="8737328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Cambria Math"/>
                        <a:ea typeface="Cambria Math"/>
                        <a:sym typeface="Palatino"/>
                      </a:rPr>
                      <m:t>Φ</m:t>
                    </m:r>
                    <m:d>
                      <m:dPr>
                        <m:ctrlPr>
                          <a:rPr kumimoji="0" lang="da-DK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/>
                            <a:sym typeface="Palatino"/>
                          </a:rPr>
                        </m:ctrlPr>
                      </m:dPr>
                      <m:e>
                        <m:r>
                          <a:rPr kumimoji="0" lang="da-DK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FillTx/>
                            <a:latin typeface="Cambria Math"/>
                            <a:ea typeface="Cambria Math"/>
                            <a:sym typeface="Palatino"/>
                          </a:rPr>
                          <m:t>𝑧</m:t>
                        </m:r>
                      </m:e>
                    </m:d>
                    <m:r>
                      <a:rPr kumimoji="0" lang="da-DK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Cambria Math"/>
                        <a:ea typeface="Cambria Math"/>
                        <a:sym typeface="Palatino"/>
                      </a:rPr>
                      <m:t>=</m:t>
                    </m:r>
                    <m:r>
                      <a:rPr kumimoji="0" lang="da-DK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Cambria Math"/>
                        <a:ea typeface="Cambria Math"/>
                        <a:sym typeface="Palatino"/>
                      </a:rPr>
                      <m:t>𝐹</m:t>
                    </m:r>
                    <m:r>
                      <a:rPr kumimoji="0" lang="da-DK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Cambria Math"/>
                        <a:ea typeface="Cambria Math"/>
                        <a:sym typeface="Palatino"/>
                      </a:rPr>
                      <m:t>(</m:t>
                    </m:r>
                    <m:r>
                      <a:rPr kumimoji="0" lang="da-DK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Cambria Math"/>
                        <a:ea typeface="Cambria Math"/>
                        <a:sym typeface="Palatino"/>
                      </a:rPr>
                      <m:t>𝑧</m:t>
                    </m:r>
                    <m:r>
                      <a:rPr kumimoji="0" lang="da-DK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Cambria Math"/>
                        <a:ea typeface="Cambria Math"/>
                        <a:sym typeface="Palatino"/>
                      </a:rPr>
                      <m:t>)</m:t>
                    </m:r>
                  </m:oMath>
                </a14:m>
                <a:r>
                  <a:rPr kumimoji="0" lang="da-DK" sz="2400" b="0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Segoe Print" panose="02000600000000000000" pitchFamily="2" charset="0"/>
                    <a:sym typeface="Palatino"/>
                  </a:rPr>
                  <a:t> for the standard normal distribution </a:t>
                </a:r>
                <a14:m>
                  <m:oMath xmlns:m="http://schemas.openxmlformats.org/officeDocument/2006/math">
                    <m:r>
                      <a:rPr kumimoji="0" lang="da-DK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Cambria Math"/>
                        <a:ea typeface="Cambria Math"/>
                        <a:sym typeface="Palatino"/>
                      </a:rPr>
                      <m:t>𝒩</m:t>
                    </m:r>
                    <m:r>
                      <a:rPr kumimoji="0" lang="da-DK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Cambria Math"/>
                        <a:ea typeface="Cambria Math"/>
                        <a:sym typeface="Palatino"/>
                      </a:rPr>
                      <m:t>(0,1)</m:t>
                    </m:r>
                  </m:oMath>
                </a14:m>
                <a:endParaRPr kumimoji="0" lang="da-DK" sz="2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Segoe Print" panose="02000600000000000000" pitchFamily="2" charset="0"/>
                  <a:sym typeface="Palatino"/>
                </a:endParaRPr>
              </a:p>
            </p:txBody>
          </p:sp>
        </mc:Choice>
        <mc:Fallback xmlns="">
          <p:sp>
            <p:nvSpPr>
              <p:cNvPr id="2" name="Tekstboks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47" y="3553613"/>
                <a:ext cx="8737328" cy="471924"/>
              </a:xfrm>
              <a:prstGeom prst="rect">
                <a:avLst/>
              </a:prstGeom>
              <a:blipFill>
                <a:blip r:embed="rId4"/>
                <a:stretch>
                  <a:fillRect l="-140" t="-7792" r="-698" b="-2987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Confidence Interval</a:t>
            </a:r>
          </a:p>
        </p:txBody>
      </p:sp>
      <p:sp>
        <p:nvSpPr>
          <p:cNvPr id="437" name="Shape 4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t> </a:t>
            </a:r>
          </a:p>
        </p:txBody>
      </p:sp>
      <p:sp>
        <p:nvSpPr>
          <p:cNvPr id="5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Confidence Interval</a:t>
            </a:r>
          </a:p>
        </p:txBody>
      </p:sp>
      <p:sp>
        <p:nvSpPr>
          <p:cNvPr id="440" name="Shape 4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da-DK" dirty="0"/>
              <a:t> </a:t>
            </a:r>
            <a:endParaRPr dirty="0"/>
          </a:p>
        </p:txBody>
      </p:sp>
      <p:sp>
        <p:nvSpPr>
          <p:cNvPr id="5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boks 1"/>
              <p:cNvSpPr txBox="1"/>
              <p:nvPr/>
            </p:nvSpPr>
            <p:spPr>
              <a:xfrm>
                <a:off x="1639505" y="3560772"/>
                <a:ext cx="10873337" cy="340234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da-DK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Palatin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da-DK" sz="32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Palatino"/>
                                </a:rPr>
                              </m:ctrlPr>
                            </m:sSubPr>
                            <m:e>
                              <m:r>
                                <a:rPr kumimoji="0" lang="da-DK" sz="32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/>
                                  <a:ea typeface="Cambria Math"/>
                                  <a:sym typeface="Palatino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0" lang="da-DK" sz="32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414141"/>
                                  </a:solidFill>
                                  <a:effectLst/>
                                  <a:uFillTx/>
                                  <a:latin typeface="Cambria Math"/>
                                  <a:sym typeface="Palatino"/>
                                </a:rPr>
                                <m:t>−</m:t>
                              </m:r>
                            </m:sub>
                          </m:sSub>
                          <m:r>
                            <a:rPr kumimoji="0" lang="da-DK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414141"/>
                              </a:solidFill>
                              <a:effectLst/>
                              <a:uFillTx/>
                              <a:latin typeface="Cambria Math"/>
                              <a:sym typeface="Palatino"/>
                            </a:rPr>
                            <m:t>;</m:t>
                          </m:r>
                          <m:sSub>
                            <m:sSubPr>
                              <m:ctrlPr>
                                <a:rPr lang="da-DK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i="1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a-DK" sz="32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r>
                        <a:rPr lang="da-DK" sz="32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a-DK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a-DK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3200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da-DK" sz="3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da-DK" sz="3200" b="0" i="1" smtClean="0">
                              <a:latin typeface="Cambria Math"/>
                            </a:rPr>
                            <m:t>1</m:t>
                          </m:r>
                          <m:r>
                            <a:rPr lang="da-DK" sz="3200" b="0" i="1" smtClean="0">
                              <a:latin typeface="Cambria Math"/>
                            </a:rPr>
                            <m:t>.</m:t>
                          </m:r>
                          <m:r>
                            <a:rPr lang="da-DK" sz="3200" b="0" i="1" smtClean="0">
                              <a:latin typeface="Cambria Math"/>
                            </a:rPr>
                            <m:t>96</m:t>
                          </m:r>
                          <m:r>
                            <a:rPr lang="da-DK" sz="3200" b="0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f>
                            <m:fPr>
                              <m:ctrlPr>
                                <a:rPr lang="da-DK" sz="3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da-DK" sz="3200" b="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da-DK" sz="3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da-DK" sz="3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da-DK" sz="3200" i="1">
                              <a:latin typeface="Cambria Math"/>
                            </a:rPr>
                            <m:t>;</m:t>
                          </m:r>
                          <m:r>
                            <a:rPr lang="da-DK" sz="3200" b="0" i="1" smtClean="0">
                              <a:latin typeface="Cambria Math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da-DK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3200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da-DK" sz="3200" b="0" i="1" smtClean="0">
                              <a:latin typeface="Cambria Math"/>
                            </a:rPr>
                            <m:t>+</m:t>
                          </m:r>
                          <m:r>
                            <a:rPr lang="da-DK" sz="3200" i="1">
                              <a:latin typeface="Cambria Math"/>
                            </a:rPr>
                            <m:t>1</m:t>
                          </m:r>
                          <m:r>
                            <a:rPr lang="da-DK" sz="3200" i="1">
                              <a:latin typeface="Cambria Math"/>
                            </a:rPr>
                            <m:t>.</m:t>
                          </m:r>
                          <m:r>
                            <a:rPr lang="da-DK" sz="3200" i="1">
                              <a:latin typeface="Cambria Math"/>
                            </a:rPr>
                            <m:t>96</m:t>
                          </m:r>
                          <m:r>
                            <a:rPr lang="da-DK" sz="32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f>
                            <m:fPr>
                              <m:ctrlPr>
                                <a:rPr lang="da-DK" sz="3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da-DK" sz="3200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da-DK" sz="3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da-DK" sz="3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da-DK" sz="3200" i="1" dirty="0" smtClean="0">
                  <a:latin typeface="Cambria Math"/>
                  <a:ea typeface="Cambria Math"/>
                </a:endParaRPr>
              </a:p>
              <a:p>
                <a:pPr marL="1443038" indent="-1443038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sz="32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a-DK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da-DK" sz="3200" b="0" i="0" smtClean="0">
                              <a:latin typeface="Cambria Math"/>
                              <a:ea typeface="Cambria Math"/>
                            </a:rPr>
                            <m:t>250</m:t>
                          </m:r>
                          <m:r>
                            <a:rPr lang="da-DK" sz="3200" b="0" i="0" smtClean="0">
                              <a:latin typeface="Cambria Math"/>
                              <a:ea typeface="Cambria Math"/>
                            </a:rPr>
                            <m:t>.</m:t>
                          </m:r>
                          <m:r>
                            <a:rPr lang="da-DK" sz="3200" b="0" i="0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da-DK" sz="3200" b="0" i="0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da-DK" sz="3200" b="0" i="0" smtClean="0"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da-DK" sz="3200" b="0" i="0" smtClean="0">
                              <a:latin typeface="Cambria Math"/>
                              <a:ea typeface="Cambria Math"/>
                            </a:rPr>
                            <m:t>.</m:t>
                          </m:r>
                          <m:r>
                            <a:rPr lang="da-DK" sz="3200" b="0" i="0" smtClean="0">
                              <a:latin typeface="Cambria Math"/>
                              <a:ea typeface="Cambria Math"/>
                            </a:rPr>
                            <m:t>96</m:t>
                          </m:r>
                          <m:r>
                            <a:rPr lang="da-DK" sz="3200" b="0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f>
                            <m:fPr>
                              <m:ctrlPr>
                                <a:rPr lang="da-DK" sz="3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da-DK" sz="3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da-DK" sz="3200" b="0" i="1" smtClean="0">
                                  <a:latin typeface="Cambria Math"/>
                                  <a:ea typeface="Cambria Math"/>
                                </a:rPr>
                                <m:t>.</m:t>
                              </m:r>
                              <m:r>
                                <a:rPr lang="da-DK" sz="3200" b="0" i="1" smtClean="0">
                                  <a:latin typeface="Cambria Math"/>
                                  <a:ea typeface="Cambria Math"/>
                                </a:rPr>
                                <m:t>5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da-DK" sz="3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da-DK" sz="3200" b="0" i="1" smtClean="0">
                                      <a:latin typeface="Cambria Math"/>
                                      <a:ea typeface="Cambria Math"/>
                                    </a:rPr>
                                    <m:t>25</m:t>
                                  </m:r>
                                </m:e>
                              </m:rad>
                            </m:den>
                          </m:f>
                          <m:r>
                            <a:rPr lang="da-DK" sz="3200" b="0" i="1" smtClean="0">
                              <a:latin typeface="Cambria Math"/>
                              <a:ea typeface="Cambria Math"/>
                            </a:rPr>
                            <m:t>;</m:t>
                          </m:r>
                          <m:r>
                            <a:rPr lang="da-DK" sz="3200" b="0" i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da-DK" sz="3200">
                              <a:latin typeface="Cambria Math"/>
                              <a:ea typeface="Cambria Math"/>
                            </a:rPr>
                            <m:t>250</m:t>
                          </m:r>
                          <m:r>
                            <a:rPr lang="da-DK" sz="3200">
                              <a:latin typeface="Cambria Math"/>
                              <a:ea typeface="Cambria Math"/>
                            </a:rPr>
                            <m:t>.</m:t>
                          </m:r>
                          <m:r>
                            <a:rPr lang="da-DK" sz="320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da-DK" sz="3200" b="0" i="0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da-DK" sz="3200"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da-DK" sz="3200">
                              <a:latin typeface="Cambria Math"/>
                              <a:ea typeface="Cambria Math"/>
                            </a:rPr>
                            <m:t>.</m:t>
                          </m:r>
                          <m:r>
                            <a:rPr lang="da-DK" sz="3200">
                              <a:latin typeface="Cambria Math"/>
                              <a:ea typeface="Cambria Math"/>
                            </a:rPr>
                            <m:t>96</m:t>
                          </m:r>
                          <m:r>
                            <a:rPr lang="da-DK" sz="32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f>
                            <m:fPr>
                              <m:ctrlPr>
                                <a:rPr lang="da-DK" sz="3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da-DK" sz="32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da-DK" sz="3200" i="1">
                                  <a:latin typeface="Cambria Math"/>
                                  <a:ea typeface="Cambria Math"/>
                                </a:rPr>
                                <m:t>.</m:t>
                              </m:r>
                              <m:r>
                                <a:rPr lang="da-DK" sz="3200" i="1">
                                  <a:latin typeface="Cambria Math"/>
                                  <a:ea typeface="Cambria Math"/>
                                </a:rPr>
                                <m:t>5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da-DK" sz="3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da-DK" sz="3200" i="1">
                                      <a:latin typeface="Cambria Math"/>
                                      <a:ea typeface="Cambria Math"/>
                                    </a:rPr>
                                    <m:t>25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da-DK" sz="3200" b="0" i="1" dirty="0" smtClean="0">
                  <a:latin typeface="Cambria Math"/>
                  <a:ea typeface="Cambria Math"/>
                </a:endParaRPr>
              </a:p>
              <a:p>
                <a:pPr marL="1443038" indent="-1443038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sz="3200" b="0" i="1" smtClean="0">
                          <a:latin typeface="Cambria Math"/>
                          <a:ea typeface="Cambria Math"/>
                        </a:rPr>
                        <m:t>=[</m:t>
                      </m:r>
                      <m:r>
                        <a:rPr lang="da-DK" sz="3200" b="0" i="1" smtClean="0">
                          <a:latin typeface="Cambria Math"/>
                          <a:ea typeface="Cambria Math"/>
                        </a:rPr>
                        <m:t>250</m:t>
                      </m:r>
                      <m:r>
                        <a:rPr lang="da-DK" sz="32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a-DK" sz="3200" b="0" i="1" smtClean="0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da-DK" sz="3200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da-DK" sz="3200" b="0" i="1" smtClean="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da-DK" sz="32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a-DK" sz="3200" b="0" i="1" smtClean="0">
                          <a:latin typeface="Cambria Math"/>
                          <a:ea typeface="Cambria Math"/>
                        </a:rPr>
                        <m:t>98</m:t>
                      </m:r>
                      <m:r>
                        <a:rPr lang="da-DK" sz="3200" b="0" i="1" smtClean="0">
                          <a:latin typeface="Cambria Math"/>
                          <a:ea typeface="Cambria Math"/>
                        </a:rPr>
                        <m:t>; </m:t>
                      </m:r>
                      <m:r>
                        <a:rPr lang="da-DK" sz="3200" b="0" i="1" smtClean="0">
                          <a:latin typeface="Cambria Math"/>
                          <a:ea typeface="Cambria Math"/>
                        </a:rPr>
                        <m:t>250</m:t>
                      </m:r>
                      <m:r>
                        <a:rPr lang="da-DK" sz="32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a-DK" sz="3200" b="0" i="1" smtClean="0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da-DK" sz="32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da-DK" sz="3200" b="0" i="1" smtClean="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da-DK" sz="32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a-DK" sz="3200" b="0" i="1" smtClean="0">
                          <a:latin typeface="Cambria Math"/>
                          <a:ea typeface="Cambria Math"/>
                        </a:rPr>
                        <m:t>98</m:t>
                      </m:r>
                      <m:r>
                        <a:rPr lang="da-DK" sz="3200" b="0" i="1" smtClean="0">
                          <a:latin typeface="Cambria Math"/>
                          <a:ea typeface="Cambria Math"/>
                        </a:rPr>
                        <m:t>]=[</m:t>
                      </m:r>
                      <m:r>
                        <a:rPr lang="da-DK" sz="3200" i="1">
                          <a:latin typeface="Cambria Math"/>
                          <a:ea typeface="Cambria Math"/>
                        </a:rPr>
                        <m:t>249</m:t>
                      </m:r>
                      <m:r>
                        <a:rPr lang="da-DK" sz="32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a-DK" sz="3200" i="1">
                          <a:latin typeface="Cambria Math"/>
                          <a:ea typeface="Cambria Math"/>
                        </a:rPr>
                        <m:t>22</m:t>
                      </m:r>
                      <m:r>
                        <a:rPr lang="da-DK" sz="3200" i="1">
                          <a:latin typeface="Cambria Math"/>
                          <a:ea typeface="Cambria Math"/>
                        </a:rPr>
                        <m:t>; </m:t>
                      </m:r>
                      <m:r>
                        <a:rPr lang="da-DK" sz="3200" i="1">
                          <a:latin typeface="Cambria Math"/>
                          <a:ea typeface="Cambria Math"/>
                        </a:rPr>
                        <m:t>251</m:t>
                      </m:r>
                      <m:r>
                        <a:rPr lang="da-DK" sz="32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da-DK" sz="3200" i="1">
                          <a:latin typeface="Cambria Math"/>
                          <a:ea typeface="Cambria Math"/>
                        </a:rPr>
                        <m:t>18</m:t>
                      </m:r>
                      <m:r>
                        <a:rPr lang="da-DK" sz="3200" i="1"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da-DK" sz="3200" dirty="0"/>
              </a:p>
            </p:txBody>
          </p:sp>
        </mc:Choice>
        <mc:Fallback xmlns="">
          <p:sp>
            <p:nvSpPr>
              <p:cNvPr id="2" name="Tekstboks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505" y="3560772"/>
                <a:ext cx="10873337" cy="340234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Descriptive Statistics</a:t>
            </a:r>
          </a:p>
        </p:txBody>
      </p:sp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xfrm>
            <a:off x="508000" y="2628900"/>
            <a:ext cx="11988800" cy="3652056"/>
          </a:xfrm>
          <a:prstGeom prst="rect">
            <a:avLst/>
          </a:prstGeom>
        </p:spPr>
        <p:txBody>
          <a:bodyPr/>
          <a:lstStyle/>
          <a:p>
            <a:pPr marL="465364" indent="-465364">
              <a:spcBef>
                <a:spcPts val="900"/>
              </a:spcBef>
              <a:defRPr sz="3800" i="1"/>
            </a:pPr>
            <a:r>
              <a:rPr dirty="0">
                <a:solidFill>
                  <a:srgbClr val="FF2600"/>
                </a:solidFill>
              </a:rPr>
              <a:t>Descriptive statistics </a:t>
            </a:r>
            <a:r>
              <a:rPr i="0" dirty="0"/>
              <a:t>summarizes data from a sample using indexes such as the mean or standard deviation.</a:t>
            </a:r>
          </a:p>
          <a:p>
            <a:pPr marL="465364" indent="-465364">
              <a:spcBef>
                <a:spcPts val="900"/>
              </a:spcBef>
              <a:defRPr sz="3800"/>
            </a:pPr>
            <a:r>
              <a:rPr dirty="0"/>
              <a:t>Descriptive statistics also includes tables, graphs, etc.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5716" y="5632884"/>
            <a:ext cx="12659084" cy="3621554"/>
            <a:chOff x="345716" y="5632884"/>
            <a:chExt cx="12659084" cy="3621554"/>
          </a:xfrm>
        </p:grpSpPr>
        <p:grpSp>
          <p:nvGrpSpPr>
            <p:cNvPr id="7" name="Group 6"/>
            <p:cNvGrpSpPr/>
            <p:nvPr/>
          </p:nvGrpSpPr>
          <p:grpSpPr>
            <a:xfrm>
              <a:off x="345716" y="5632884"/>
              <a:ext cx="12659084" cy="3621554"/>
              <a:chOff x="345716" y="5632884"/>
              <a:chExt cx="12659084" cy="362155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45716" y="6496980"/>
                <a:ext cx="12529392" cy="2757458"/>
                <a:chOff x="345716" y="6496980"/>
                <a:chExt cx="12529392" cy="2757458"/>
              </a:xfrm>
            </p:grpSpPr>
            <p:pic>
              <p:nvPicPr>
                <p:cNvPr id="1027" name="Picture 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6436" y="6496980"/>
                  <a:ext cx="6048672" cy="2680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29" name="Picture 5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5716" y="6496980"/>
                  <a:ext cx="6120680" cy="275745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" name="Freeform 1"/>
                <p:cNvSpPr/>
                <p:nvPr/>
              </p:nvSpPr>
              <p:spPr>
                <a:xfrm>
                  <a:off x="5278264" y="7073044"/>
                  <a:ext cx="3724830" cy="498178"/>
                </a:xfrm>
                <a:custGeom>
                  <a:avLst/>
                  <a:gdLst>
                    <a:gd name="connsiteX0" fmla="*/ 0 w 3212757"/>
                    <a:gd name="connsiteY0" fmla="*/ 498178 h 498178"/>
                    <a:gd name="connsiteX1" fmla="*/ 49427 w 3212757"/>
                    <a:gd name="connsiteY1" fmla="*/ 473465 h 498178"/>
                    <a:gd name="connsiteX2" fmla="*/ 1421027 w 3212757"/>
                    <a:gd name="connsiteY2" fmla="*/ 3908 h 498178"/>
                    <a:gd name="connsiteX3" fmla="*/ 3212757 w 3212757"/>
                    <a:gd name="connsiteY3" fmla="*/ 288113 h 498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12757" h="498178">
                      <a:moveTo>
                        <a:pt x="0" y="498178"/>
                      </a:moveTo>
                      <a:lnTo>
                        <a:pt x="49427" y="473465"/>
                      </a:lnTo>
                      <a:cubicBezTo>
                        <a:pt x="286265" y="391087"/>
                        <a:pt x="893805" y="34800"/>
                        <a:pt x="1421027" y="3908"/>
                      </a:cubicBezTo>
                      <a:cubicBezTo>
                        <a:pt x="1948249" y="-26984"/>
                        <a:pt x="2580503" y="130564"/>
                        <a:pt x="3212757" y="288113"/>
                      </a:cubicBezTo>
                    </a:path>
                  </a:pathLst>
                </a:custGeom>
                <a:noFill/>
                <a:ln w="12700" cap="flat">
                  <a:solidFill>
                    <a:schemeClr val="bg1"/>
                  </a:solidFill>
                  <a:miter lim="400000"/>
                  <a:tailEnd type="arrow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45719" rIns="91439" bIns="45719" numCol="1" spcCol="38100" rtlCol="0" anchor="t">
                  <a:no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endParaRP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11830992" y="6640996"/>
                  <a:ext cx="951396" cy="59503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a-DK" sz="1600" b="0" i="0" u="none" strike="noStrike" cap="none" spc="0" normalizeH="0" baseline="0" dirty="0" err="1" smtClean="0">
                      <a:ln>
                        <a:noFill/>
                      </a:ln>
                      <a:solidFill>
                        <a:srgbClr val="414141"/>
                      </a:solidFill>
                      <a:effectLst/>
                      <a:uFillTx/>
                      <a:latin typeface="Palatino"/>
                      <a:ea typeface="Palatino"/>
                      <a:cs typeface="Palatino"/>
                      <a:sym typeface="Palatino"/>
                    </a:rPr>
                    <a:t>Extra-polation</a:t>
                  </a:r>
                  <a:endParaRPr kumimoji="0" lang="da-DK" sz="1600" b="0" i="0" u="none" strike="noStrike" cap="none" spc="0" normalizeH="0" baseline="0" dirty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Palatino"/>
                    <a:ea typeface="Palatino"/>
                    <a:cs typeface="Palatino"/>
                    <a:sym typeface="Palatino"/>
                  </a:endParaRPr>
                </a:p>
              </p:txBody>
            </p:sp>
          </p:grpSp>
          <p:sp>
            <p:nvSpPr>
              <p:cNvPr id="13" name="Shape 280"/>
              <p:cNvSpPr/>
              <p:nvPr/>
            </p:nvSpPr>
            <p:spPr>
              <a:xfrm>
                <a:off x="11168596" y="5632884"/>
                <a:ext cx="1836204" cy="39498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>
                <a:lvl1pPr>
                  <a:defRPr sz="1900">
                    <a:solidFill>
                      <a:srgbClr val="F12922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rPr lang="da-DK" dirty="0" smtClean="0">
                    <a:latin typeface="Segoe Print" panose="02000600000000000000" pitchFamily="2" charset="0"/>
                  </a:rPr>
                  <a:t>Not </a:t>
                </a:r>
                <a:r>
                  <a:rPr lang="da-DK" dirty="0" err="1" smtClean="0">
                    <a:latin typeface="Segoe Print" panose="02000600000000000000" pitchFamily="2" charset="0"/>
                  </a:rPr>
                  <a:t>statistics</a:t>
                </a:r>
                <a:endParaRPr dirty="0">
                  <a:latin typeface="Segoe Print" panose="02000600000000000000" pitchFamily="2" charset="0"/>
                </a:endParaRPr>
              </a:p>
            </p:txBody>
          </p:sp>
          <p:pic>
            <p:nvPicPr>
              <p:cNvPr id="14" name="Picture 13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5400000">
                <a:off x="11897457" y="6250495"/>
                <a:ext cx="610585" cy="167452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2001900" y="6352964"/>
              <a:ext cx="2398093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400" b="0" i="0" u="none" strike="noStrike" cap="none" spc="0" normalizeH="0" baseline="0" dirty="0" err="1" smtClean="0">
                  <a:ln>
                    <a:noFill/>
                  </a:ln>
                  <a:solidFill>
                    <a:srgbClr val="414141"/>
                  </a:solidFill>
                  <a:effectLst/>
                  <a:uFillTx/>
                  <a:latin typeface="Palatino"/>
                  <a:ea typeface="Palatino"/>
                  <a:cs typeface="Palatino"/>
                  <a:sym typeface="Palatino"/>
                </a:rPr>
                <a:t>Climate</a:t>
              </a:r>
              <a:r>
                <a:rPr kumimoji="0" lang="da-DK" sz="2400" b="0" i="0" u="none" strike="noStrike" cap="none" spc="0" normalizeH="0" baseline="0" dirty="0" smtClean="0">
                  <a:ln>
                    <a:noFill/>
                  </a:ln>
                  <a:solidFill>
                    <a:srgbClr val="414141"/>
                  </a:solidFill>
                  <a:effectLst/>
                  <a:uFillTx/>
                  <a:latin typeface="Palatino"/>
                  <a:ea typeface="Palatino"/>
                  <a:cs typeface="Palatino"/>
                  <a:sym typeface="Palatino"/>
                </a:rPr>
                <a:t> </a:t>
              </a:r>
              <a:r>
                <a:rPr kumimoji="0" lang="da-DK" sz="2400" b="0" i="0" u="none" strike="noStrike" cap="none" spc="0" normalizeH="0" baseline="0" dirty="0" err="1" smtClean="0">
                  <a:ln>
                    <a:noFill/>
                  </a:ln>
                  <a:solidFill>
                    <a:srgbClr val="414141"/>
                  </a:solidFill>
                  <a:effectLst/>
                  <a:uFillTx/>
                  <a:latin typeface="Palatino"/>
                  <a:ea typeface="Palatino"/>
                  <a:cs typeface="Palatino"/>
                  <a:sym typeface="Palatino"/>
                </a:rPr>
                <a:t>changes</a:t>
              </a:r>
              <a:endParaRPr kumimoji="0" lang="da-DK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endParaRPr>
            </a:p>
          </p:txBody>
        </p:sp>
      </p:grpSp>
      <p:sp>
        <p:nvSpPr>
          <p:cNvPr id="15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Confidence Interval</a:t>
            </a:r>
          </a:p>
        </p:txBody>
      </p:sp>
      <p:sp>
        <p:nvSpPr>
          <p:cNvPr id="443" name="Shape 44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  <p:sp>
        <p:nvSpPr>
          <p:cNvPr id="5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Sample Size Determination</a:t>
            </a:r>
          </a:p>
        </p:txBody>
      </p:sp>
      <p:sp>
        <p:nvSpPr>
          <p:cNvPr id="449" name="Shape 449"/>
          <p:cNvSpPr>
            <a:spLocks noGrp="1"/>
          </p:cNvSpPr>
          <p:nvPr>
            <p:ph type="body" idx="1"/>
          </p:nvPr>
        </p:nvSpPr>
        <p:spPr>
          <a:xfrm>
            <a:off x="483937" y="2171699"/>
            <a:ext cx="11988800" cy="74134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3563" indent="-453563" defTabSz="566674">
              <a:spcBef>
                <a:spcPts val="0"/>
              </a:spcBef>
              <a:spcAft>
                <a:spcPts val="1200"/>
              </a:spcAft>
              <a:defRPr sz="2910"/>
            </a:pPr>
            <a:r>
              <a:rPr sz="2800" dirty="0">
                <a:latin typeface="Helvetica Neue Light"/>
              </a:rPr>
              <a:t>Larger sample sizes generally lead to </a:t>
            </a:r>
            <a:r>
              <a:rPr sz="2800" dirty="0">
                <a:solidFill>
                  <a:srgbClr val="FF2600"/>
                </a:solidFill>
                <a:latin typeface="Helvetica Neue Light"/>
              </a:rPr>
              <a:t>increased precision</a:t>
            </a:r>
            <a:r>
              <a:rPr sz="2800" dirty="0">
                <a:latin typeface="Helvetica Neue Light"/>
              </a:rPr>
              <a:t> when estimating unknown parameters.</a:t>
            </a:r>
          </a:p>
          <a:p>
            <a:pPr marL="453563" indent="-453563" defTabSz="566674">
              <a:spcBef>
                <a:spcPts val="0"/>
              </a:spcBef>
              <a:spcAft>
                <a:spcPts val="1200"/>
              </a:spcAft>
              <a:defRPr sz="2910"/>
            </a:pPr>
            <a:r>
              <a:rPr sz="2800" dirty="0">
                <a:solidFill>
                  <a:srgbClr val="FF2600"/>
                </a:solidFill>
                <a:latin typeface="Helvetica Neue Light"/>
              </a:rPr>
              <a:t>For example</a:t>
            </a:r>
            <a:r>
              <a:rPr sz="2800" dirty="0">
                <a:latin typeface="Helvetica Neue Light"/>
              </a:rPr>
              <a:t>, if we wish to know the effect of a medical treatment, we would generally have a more accurate estimate of this effect if we sampled and examined 200 rather than 100 patients.</a:t>
            </a:r>
          </a:p>
          <a:p>
            <a:pPr marL="453563" indent="-453563" defTabSz="566674">
              <a:spcBef>
                <a:spcPts val="0"/>
              </a:spcBef>
              <a:spcAft>
                <a:spcPts val="1200"/>
              </a:spcAft>
              <a:defRPr sz="2910"/>
            </a:pPr>
            <a:r>
              <a:rPr sz="2800" dirty="0">
                <a:latin typeface="Helvetica Neue Light"/>
              </a:rPr>
              <a:t>However, if sufficient statistical power can be obtained using just 100 patients, we prefer that instead of 200 patients because it reduces the </a:t>
            </a:r>
            <a:r>
              <a:rPr sz="2800" dirty="0">
                <a:solidFill>
                  <a:srgbClr val="FF2600"/>
                </a:solidFill>
                <a:latin typeface="Helvetica Neue Light"/>
              </a:rPr>
              <a:t>economic costs of the experiment.</a:t>
            </a:r>
          </a:p>
          <a:p>
            <a:pPr marL="453563" indent="-453563" defTabSz="566674">
              <a:spcBef>
                <a:spcPts val="0"/>
              </a:spcBef>
              <a:spcAft>
                <a:spcPts val="1200"/>
              </a:spcAft>
              <a:defRPr sz="2910"/>
            </a:pPr>
            <a:endParaRPr sz="2800" dirty="0">
              <a:solidFill>
                <a:srgbClr val="FF2600"/>
              </a:solidFill>
              <a:latin typeface="Helvetica Neue Light"/>
            </a:endParaRPr>
          </a:p>
          <a:p>
            <a:pPr marL="453563" indent="-453563" defTabSz="566674">
              <a:spcBef>
                <a:spcPts val="0"/>
              </a:spcBef>
              <a:spcAft>
                <a:spcPts val="1200"/>
              </a:spcAft>
              <a:defRPr sz="291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800" dirty="0">
                <a:latin typeface="Helvetica Neue Light"/>
              </a:rPr>
              <a:t>Sample sizes are judged based on the quality of the resulting estimates.</a:t>
            </a:r>
          </a:p>
          <a:p>
            <a:pPr marL="453563" indent="-453563" defTabSz="566674">
              <a:spcBef>
                <a:spcPts val="0"/>
              </a:spcBef>
              <a:spcAft>
                <a:spcPts val="1200"/>
              </a:spcAft>
              <a:defRPr sz="2910"/>
            </a:pPr>
            <a:endParaRPr sz="2800" dirty="0">
              <a:latin typeface="Helvetica Neue Light"/>
            </a:endParaRPr>
          </a:p>
          <a:p>
            <a:pPr marL="453563" indent="-453563" defTabSz="566674">
              <a:spcBef>
                <a:spcPts val="0"/>
              </a:spcBef>
              <a:spcAft>
                <a:spcPts val="1200"/>
              </a:spcAft>
              <a:defRPr sz="2910"/>
            </a:pPr>
            <a:r>
              <a:rPr sz="2800" dirty="0">
                <a:solidFill>
                  <a:srgbClr val="FF2600"/>
                </a:solidFill>
                <a:latin typeface="Helvetica Neue Light"/>
              </a:rPr>
              <a:t>For example:</a:t>
            </a:r>
            <a:r>
              <a:rPr sz="2800" dirty="0">
                <a:latin typeface="Helvetica Neue Light"/>
              </a:rPr>
              <a:t> if estimating a mean, one may wish to have the 95% confidence interval be less than 0.1 units wide.</a:t>
            </a:r>
          </a:p>
        </p:txBody>
      </p:sp>
      <p:sp>
        <p:nvSpPr>
          <p:cNvPr id="5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Sample Size Determination</a:t>
            </a:r>
          </a:p>
        </p:txBody>
      </p:sp>
      <p:sp>
        <p:nvSpPr>
          <p:cNvPr id="452" name="Shape 452"/>
          <p:cNvSpPr>
            <a:spLocks noGrp="1"/>
          </p:cNvSpPr>
          <p:nvPr>
            <p:ph type="body" idx="1"/>
          </p:nvPr>
        </p:nvSpPr>
        <p:spPr>
          <a:xfrm>
            <a:off x="508000" y="2628900"/>
            <a:ext cx="12562384" cy="708769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rPr dirty="0"/>
              <a:t>   </a:t>
            </a:r>
          </a:p>
        </p:txBody>
      </p:sp>
      <p:sp>
        <p:nvSpPr>
          <p:cNvPr id="453" name="Shape 453"/>
          <p:cNvSpPr/>
          <p:nvPr/>
        </p:nvSpPr>
        <p:spPr>
          <a:xfrm>
            <a:off x="1931824" y="2208096"/>
            <a:ext cx="627371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2400" dirty="0">
                <a:latin typeface="Segoe Print" panose="02000600000000000000" pitchFamily="2" charset="0"/>
              </a:rPr>
              <a:t>How </a:t>
            </a:r>
            <a:r>
              <a:rPr sz="2400" dirty="0" smtClean="0">
                <a:latin typeface="Segoe Print" panose="02000600000000000000" pitchFamily="2" charset="0"/>
              </a:rPr>
              <a:t>big </a:t>
            </a:r>
            <a:r>
              <a:rPr sz="2400" dirty="0">
                <a:latin typeface="Segoe Print" panose="02000600000000000000" pitchFamily="2" charset="0"/>
              </a:rPr>
              <a:t>a sample size do you need?</a:t>
            </a:r>
          </a:p>
        </p:txBody>
      </p:sp>
      <p:sp>
        <p:nvSpPr>
          <p:cNvPr id="6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hape 453"/>
              <p:cNvSpPr/>
              <p:nvPr/>
            </p:nvSpPr>
            <p:spPr>
              <a:xfrm>
                <a:off x="9047749" y="6294595"/>
                <a:ext cx="2863514" cy="121058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>
                <a:lvl1pPr>
                  <a:defRPr sz="1900">
                    <a:solidFill>
                      <a:srgbClr val="F12922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pPr algn="l"/>
                <a:r>
                  <a:rPr lang="da-DK" sz="2400" dirty="0" smtClean="0">
                    <a:latin typeface="Segoe Print" panose="02000600000000000000" pitchFamily="2" charset="0"/>
                  </a:rPr>
                  <a:t>B is the </a:t>
                </a:r>
                <a:r>
                  <a:rPr lang="da-DK" sz="2400" dirty="0" err="1" smtClean="0">
                    <a:latin typeface="Segoe Print" panose="02000600000000000000" pitchFamily="2" charset="0"/>
                  </a:rPr>
                  <a:t>desired</a:t>
                </a:r>
                <a:r>
                  <a:rPr lang="da-DK" sz="2400" dirty="0" smtClean="0">
                    <a:latin typeface="Segoe Print" panose="02000600000000000000" pitchFamily="2" charset="0"/>
                  </a:rPr>
                  <a:t> </a:t>
                </a:r>
                <a:r>
                  <a:rPr lang="da-DK" sz="2400" dirty="0" err="1" smtClean="0">
                    <a:latin typeface="Segoe Print" panose="02000600000000000000" pitchFamily="2" charset="0"/>
                  </a:rPr>
                  <a:t>uncertaincy</a:t>
                </a:r>
                <a:r>
                  <a:rPr lang="da-DK" sz="2400" dirty="0" smtClean="0">
                    <a:latin typeface="Segoe Print" panose="02000600000000000000" pitchFamily="2" charset="0"/>
                  </a:rPr>
                  <a:t> (95% </a:t>
                </a:r>
                <a:r>
                  <a:rPr lang="da-DK" sz="2400" dirty="0" err="1" smtClean="0">
                    <a:latin typeface="Segoe Print" panose="02000600000000000000" pitchFamily="2" charset="0"/>
                  </a:rPr>
                  <a:t>confidence</a:t>
                </a:r>
                <a:r>
                  <a:rPr lang="da-DK" sz="2400" dirty="0" smtClean="0">
                    <a:latin typeface="Segoe Print" panose="02000600000000000000" pitchFamily="2" charset="0"/>
                  </a:rPr>
                  <a:t>)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400" i="1" smtClean="0">
                            <a:latin typeface="Cambria Math"/>
                            <a:ea typeface="Cambria Math"/>
                          </a:rPr>
                          <m:t>µ</m:t>
                        </m:r>
                      </m:e>
                    </m:acc>
                  </m:oMath>
                </a14:m>
                <a:r>
                  <a:rPr lang="da-DK" sz="2400" dirty="0" smtClean="0">
                    <a:latin typeface="Segoe Print" panose="02000600000000000000" pitchFamily="2" charset="0"/>
                  </a:rPr>
                  <a:t> </a:t>
                </a:r>
                <a:endParaRPr sz="2400" dirty="0">
                  <a:latin typeface="Segoe Print" panose="02000600000000000000" pitchFamily="2" charset="0"/>
                </a:endParaRPr>
              </a:p>
            </p:txBody>
          </p:sp>
        </mc:Choice>
        <mc:Fallback xmlns="">
          <p:sp>
            <p:nvSpPr>
              <p:cNvPr id="7" name="Shape 4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749" y="6294595"/>
                <a:ext cx="2863514" cy="1210588"/>
              </a:xfrm>
              <a:prstGeom prst="rect">
                <a:avLst/>
              </a:prstGeom>
              <a:blipFill rotWithShape="1">
                <a:blip r:embed="rId4"/>
                <a:stretch>
                  <a:fillRect l="-4681" t="-3535" r="-7234" b="-1111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hape 453"/>
          <p:cNvSpPr/>
          <p:nvPr/>
        </p:nvSpPr>
        <p:spPr>
          <a:xfrm>
            <a:off x="9047748" y="8316082"/>
            <a:ext cx="375385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da-DK" sz="2400" dirty="0" smtClean="0">
                <a:latin typeface="Segoe Print" panose="02000600000000000000" pitchFamily="2" charset="0"/>
              </a:rPr>
              <a:t>If B=</a:t>
            </a:r>
            <a:r>
              <a:rPr lang="el-GR" sz="2400" dirty="0" smtClean="0">
                <a:latin typeface="Segoe Print" panose="02000600000000000000" pitchFamily="2" charset="0"/>
              </a:rPr>
              <a:t>σ</a:t>
            </a:r>
            <a:r>
              <a:rPr lang="da-DK" sz="2400" dirty="0" smtClean="0">
                <a:latin typeface="Segoe Print" panose="02000600000000000000" pitchFamily="2" charset="0"/>
              </a:rPr>
              <a:t> </a:t>
            </a:r>
            <a:r>
              <a:rPr lang="da-DK" sz="2400" dirty="0" err="1" smtClean="0">
                <a:latin typeface="Segoe Print" panose="02000600000000000000" pitchFamily="2" charset="0"/>
              </a:rPr>
              <a:t>then</a:t>
            </a:r>
            <a:r>
              <a:rPr lang="da-DK" sz="2400" dirty="0" smtClean="0">
                <a:latin typeface="Segoe Print" panose="02000600000000000000" pitchFamily="2" charset="0"/>
              </a:rPr>
              <a:t> n≥4</a:t>
            </a:r>
          </a:p>
          <a:p>
            <a:pPr algn="l"/>
            <a:r>
              <a:rPr lang="da-DK" sz="2400" dirty="0">
                <a:latin typeface="Segoe Print" panose="02000600000000000000" pitchFamily="2" charset="0"/>
              </a:rPr>
              <a:t>If </a:t>
            </a:r>
            <a:r>
              <a:rPr lang="da-DK" sz="2400" dirty="0" smtClean="0">
                <a:latin typeface="Segoe Print" panose="02000600000000000000" pitchFamily="2" charset="0"/>
              </a:rPr>
              <a:t>B=0.1</a:t>
            </a:r>
            <a:r>
              <a:rPr lang="el-GR" sz="2400" dirty="0" smtClean="0">
                <a:latin typeface="Segoe Print" panose="02000600000000000000" pitchFamily="2" charset="0"/>
              </a:rPr>
              <a:t>σ</a:t>
            </a:r>
            <a:r>
              <a:rPr lang="da-DK" sz="2400" dirty="0" smtClean="0">
                <a:latin typeface="Segoe Print" panose="02000600000000000000" pitchFamily="2" charset="0"/>
              </a:rPr>
              <a:t> </a:t>
            </a:r>
            <a:r>
              <a:rPr lang="da-DK" sz="2400" dirty="0" err="1">
                <a:latin typeface="Segoe Print" panose="02000600000000000000" pitchFamily="2" charset="0"/>
              </a:rPr>
              <a:t>then</a:t>
            </a:r>
            <a:r>
              <a:rPr lang="da-DK" sz="2400" dirty="0">
                <a:latin typeface="Segoe Print" panose="02000600000000000000" pitchFamily="2" charset="0"/>
              </a:rPr>
              <a:t> n</a:t>
            </a:r>
            <a:r>
              <a:rPr lang="da-DK" sz="2400" dirty="0" smtClean="0">
                <a:latin typeface="Segoe Print" panose="02000600000000000000" pitchFamily="2" charset="0"/>
              </a:rPr>
              <a:t>≥385</a:t>
            </a:r>
            <a:endParaRPr lang="da-DK" sz="2400" dirty="0">
              <a:latin typeface="Segoe Print" panose="02000600000000000000" pitchFamily="2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smtClean="0"/>
              <a:t>Cup </a:t>
            </a:r>
            <a:r>
              <a:rPr dirty="0" smtClean="0"/>
              <a:t>Example</a:t>
            </a:r>
            <a:endParaRPr dirty="0"/>
          </a:p>
        </p:txBody>
      </p:sp>
      <p:sp>
        <p:nvSpPr>
          <p:cNvPr id="7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felt 1"/>
              <p:cNvSpPr txBox="1"/>
              <p:nvPr/>
            </p:nvSpPr>
            <p:spPr>
              <a:xfrm>
                <a:off x="830414" y="2529245"/>
                <a:ext cx="10354658" cy="64694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We </a:t>
                </a:r>
                <a:r>
                  <a:rPr kumimoji="0" lang="da-DK" sz="28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want</a:t>
                </a:r>
                <a:r>
                  <a:rPr kumimoji="0" lang="da-DK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to </a:t>
                </a:r>
                <a:r>
                  <a:rPr kumimoji="0" lang="da-DK" sz="28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estimate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the average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filling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of the cups with a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confidence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(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maximum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uncertaincy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) of ±B g.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da-DK" sz="2800" b="0" i="0" u="none" strike="noStrike" cap="none" spc="0" normalizeH="0" dirty="0" smtClean="0">
                  <a:ln>
                    <a:noFill/>
                  </a:ln>
                  <a:solidFill>
                    <a:srgbClr val="414141"/>
                  </a:solidFill>
                  <a:effectLst/>
                  <a:uFillTx/>
                  <a:latin typeface="Helvetica Neue Light"/>
                  <a:sym typeface="Palatino"/>
                </a:endParaRP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How 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many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cups </a:t>
                </a:r>
                <a:r>
                  <a:rPr lang="da-DK" sz="2800" dirty="0" err="1" smtClean="0">
                    <a:latin typeface="Helvetica Neue Light"/>
                  </a:rPr>
                  <a:t>are</a:t>
                </a:r>
                <a:r>
                  <a:rPr lang="da-DK" sz="2800" dirty="0" smtClean="0">
                    <a:latin typeface="Helvetica Neue Light"/>
                  </a:rPr>
                  <a:t> </a:t>
                </a:r>
                <a:r>
                  <a:rPr lang="da-DK" sz="2800" dirty="0" err="1" smtClean="0">
                    <a:latin typeface="Helvetica Neue Light"/>
                  </a:rPr>
                  <a:t>needed</a:t>
                </a:r>
                <a:r>
                  <a:rPr lang="da-DK" sz="2800" dirty="0" smtClean="0">
                    <a:latin typeface="Helvetica Neue Light"/>
                  </a:rPr>
                  <a:t> to </a:t>
                </a:r>
                <a:r>
                  <a:rPr lang="da-DK" sz="2800" dirty="0" err="1" smtClean="0">
                    <a:latin typeface="Helvetica Neue Light"/>
                  </a:rPr>
                  <a:t>be</a:t>
                </a:r>
                <a:r>
                  <a:rPr lang="da-DK" sz="2800" dirty="0" smtClean="0">
                    <a:latin typeface="Helvetica Neue Light"/>
                  </a:rPr>
                  <a:t> </a:t>
                </a:r>
                <a:r>
                  <a:rPr lang="da-DK" sz="2800" dirty="0" err="1" smtClean="0">
                    <a:latin typeface="Helvetica Neue Light"/>
                  </a:rPr>
                  <a:t>tested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(</a:t>
                </a:r>
                <a:r>
                  <a:rPr kumimoji="0" lang="da-DK" sz="2800" b="0" i="0" u="none" strike="noStrike" cap="none" spc="0" normalizeH="0" dirty="0" err="1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size</a:t>
                </a:r>
                <a:r>
                  <a:rPr kumimoji="0" lang="da-DK" sz="2800" b="0" i="0" u="none" strike="noStrike" cap="none" spc="0" normalizeH="0" dirty="0" smtClean="0">
                    <a:ln>
                      <a:noFill/>
                    </a:ln>
                    <a:solidFill>
                      <a:srgbClr val="414141"/>
                    </a:solidFill>
                    <a:effectLst/>
                    <a:uFillTx/>
                    <a:latin typeface="Helvetica Neue Light"/>
                    <a:sym typeface="Palatino"/>
                  </a:rPr>
                  <a:t> of test-sample)?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da-DK" sz="2800" dirty="0">
                  <a:latin typeface="Helvetica Neue Light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  </m:t>
                    </m:r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da-DK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a-DK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96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num>
                              <m:den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a-DK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a-DK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a-DK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96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da-DK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a-DK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a-DK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endParaRPr lang="da-DK" sz="2800" dirty="0">
                  <a:latin typeface="Helvetica Neue Light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da-DK" sz="2800" i="1" dirty="0" smtClean="0">
                  <a:latin typeface="Helvetica Neue Light"/>
                  <a:ea typeface="Cambria Math" panose="02040503050406030204" pitchFamily="18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0" lang="da-DK" sz="2800" b="0" i="1" u="none" strike="noStrike" cap="none" spc="0" normalizeH="0" smtClean="0">
                        <a:ln>
                          <a:noFill/>
                        </a:ln>
                        <a:solidFill>
                          <a:srgbClr val="414141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Palatino"/>
                      </a:rPr>
                      <m:t>𝐵</m:t>
                    </m:r>
                    <m:r>
                      <a:rPr kumimoji="0" lang="da-DK" sz="2800" b="0" i="1" u="none" strike="noStrike" cap="none" spc="0" normalizeH="0" smtClean="0">
                        <a:ln>
                          <a:noFill/>
                        </a:ln>
                        <a:solidFill>
                          <a:srgbClr val="414141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Palatino"/>
                      </a:rPr>
                      <m:t>=</m:t>
                    </m:r>
                    <m:r>
                      <a:rPr kumimoji="0" lang="da-DK" sz="2800" b="0" i="1" u="none" strike="noStrike" cap="none" spc="0" normalizeH="0" smtClean="0">
                        <a:ln>
                          <a:noFill/>
                        </a:ln>
                        <a:solidFill>
                          <a:srgbClr val="414141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Palatino"/>
                      </a:rPr>
                      <m:t>1</m:t>
                    </m:r>
                    <m:r>
                      <a:rPr kumimoji="0" lang="da-DK" sz="2800" b="0" i="1" u="none" strike="noStrike" cap="none" spc="0" normalizeH="0" smtClean="0">
                        <a:ln>
                          <a:noFill/>
                        </a:ln>
                        <a:solidFill>
                          <a:srgbClr val="414141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Palatino"/>
                      </a:rPr>
                      <m:t>𝑔</m:t>
                    </m:r>
                    <m:r>
                      <a:rPr kumimoji="0" lang="da-DK" sz="2800" b="0" i="1" u="none" strike="noStrike" cap="none" spc="0" normalizeH="0" smtClean="0">
                        <a:ln>
                          <a:noFill/>
                        </a:ln>
                        <a:solidFill>
                          <a:srgbClr val="414141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Palatino"/>
                      </a:rPr>
                      <m:t> ⇒  </m:t>
                    </m:r>
                    <m:r>
                      <a:rPr kumimoji="0" lang="da-DK" sz="2800" b="0" i="1" u="none" strike="noStrike" cap="none" spc="0" normalizeH="0" smtClean="0">
                        <a:ln>
                          <a:noFill/>
                        </a:ln>
                        <a:solidFill>
                          <a:srgbClr val="414141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Palatino"/>
                      </a:rPr>
                      <m:t>𝑛</m:t>
                    </m:r>
                    <m:r>
                      <a:rPr kumimoji="0" lang="da-DK" sz="2800" b="0" i="1" u="none" strike="noStrike" cap="none" spc="0" normalizeH="0" smtClean="0">
                        <a:ln>
                          <a:noFill/>
                        </a:ln>
                        <a:solidFill>
                          <a:srgbClr val="414141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Palatino"/>
                      </a:rPr>
                      <m:t>≥</m:t>
                    </m:r>
                    <m:sSup>
                      <m:sSupPr>
                        <m:ctrlPr>
                          <a:rPr kumimoji="0" lang="da-DK" sz="28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41414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Palatino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a-DK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96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num>
                              <m:den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0" lang="da-DK" sz="28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41414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Palatino"/>
                          </a:rPr>
                          <m:t>2</m:t>
                        </m:r>
                      </m:sup>
                    </m:sSup>
                    <m:r>
                      <a:rPr kumimoji="0" lang="da-DK" sz="2800" b="0" i="1" u="none" strike="noStrike" cap="none" spc="0" normalizeH="0" smtClean="0">
                        <a:ln>
                          <a:noFill/>
                        </a:ln>
                        <a:solidFill>
                          <a:srgbClr val="414141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Palatino"/>
                      </a:rPr>
                      <m:t>=</m:t>
                    </m:r>
                    <m:sSup>
                      <m:sSupPr>
                        <m:ctrlPr>
                          <a:rPr lang="da-DK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a-DK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96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a-DK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a-DK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da-DK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da-DK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a-DK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a-DK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</m:t>
                    </m:r>
                  </m:oMath>
                </a14:m>
                <a:endParaRPr kumimoji="0" lang="da-DK" sz="2800" b="0" i="0" u="none" strike="noStrike" cap="none" spc="0" normalizeH="0" dirty="0" smtClean="0">
                  <a:ln>
                    <a:noFill/>
                  </a:ln>
                  <a:solidFill>
                    <a:srgbClr val="414141"/>
                  </a:solidFill>
                  <a:effectLst/>
                  <a:uFillTx/>
                  <a:latin typeface="Helvetica Neue Light"/>
                  <a:sym typeface="Palatino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da-DK" sz="2800" dirty="0">
                  <a:latin typeface="Helvetica Neue Light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  </m:t>
                    </m:r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da-DK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a-DK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96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num>
                              <m:den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a-DK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a-DK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a-DK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96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da-DK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a-DK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da-DK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a-DK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a-DK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96</m:t>
                    </m:r>
                  </m:oMath>
                </a14:m>
                <a:endParaRPr lang="da-DK" sz="2800" dirty="0" smtClean="0">
                  <a:latin typeface="Helvetica Neue Light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da-DK" sz="2800" dirty="0">
                  <a:latin typeface="Helvetica Neue Light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  </m:t>
                    </m:r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da-DK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a-DK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96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num>
                              <m:den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a-DK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a-DK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a-DK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96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da-DK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a-DK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da-DK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a-DK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a-D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a-DK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</m:t>
                    </m:r>
                    <m:r>
                      <a:rPr lang="da-DK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</m:oMath>
                </a14:m>
                <a:endParaRPr lang="da-DK" sz="2800" dirty="0">
                  <a:latin typeface="Helvetica Neue Light"/>
                </a:endParaRPr>
              </a:p>
            </p:txBody>
          </p:sp>
        </mc:Choice>
        <mc:Fallback xmlns="">
          <p:sp>
            <p:nvSpPr>
              <p:cNvPr id="2" name="Tekstfelt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4" y="2529245"/>
                <a:ext cx="10354658" cy="6469463"/>
              </a:xfrm>
              <a:prstGeom prst="rect">
                <a:avLst/>
              </a:prstGeom>
              <a:blipFill>
                <a:blip r:embed="rId3"/>
                <a:stretch>
                  <a:fillRect l="-1413" t="-471" r="-12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4418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/>
        </p:nvSpPr>
        <p:spPr>
          <a:xfrm>
            <a:off x="721724" y="2615809"/>
            <a:ext cx="346526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da-DK" sz="2400" dirty="0" err="1" smtClean="0">
                <a:latin typeface="Segoe Print" panose="02000600000000000000" pitchFamily="2" charset="0"/>
              </a:rPr>
              <a:t>Descriptive</a:t>
            </a:r>
            <a:r>
              <a:rPr lang="da-DK" sz="2400" dirty="0" smtClean="0">
                <a:latin typeface="Segoe Print" panose="02000600000000000000" pitchFamily="2" charset="0"/>
              </a:rPr>
              <a:t> </a:t>
            </a:r>
            <a:r>
              <a:rPr lang="da-DK" sz="2400" dirty="0" err="1" smtClean="0">
                <a:latin typeface="Segoe Print" panose="02000600000000000000" pitchFamily="2" charset="0"/>
              </a:rPr>
              <a:t>statistics</a:t>
            </a:r>
            <a:endParaRPr sz="2400" dirty="0">
              <a:latin typeface="Segoe Print" panose="02000600000000000000" pitchFamily="2" charset="0"/>
            </a:endParaRPr>
          </a:p>
        </p:txBody>
      </p:sp>
      <p:sp>
        <p:nvSpPr>
          <p:cNvPr id="7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44</a:t>
            </a:fld>
            <a:endParaRPr lang="en-US"/>
          </a:p>
        </p:txBody>
      </p:sp>
      <p:sp>
        <p:nvSpPr>
          <p:cNvPr id="8" name="Shape 458"/>
          <p:cNvSpPr/>
          <p:nvPr/>
        </p:nvSpPr>
        <p:spPr>
          <a:xfrm>
            <a:off x="7880341" y="5192661"/>
            <a:ext cx="346526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da-DK" sz="2400" dirty="0" err="1" smtClean="0">
                <a:latin typeface="Segoe Print" panose="02000600000000000000" pitchFamily="2" charset="0"/>
              </a:rPr>
              <a:t>Inferential</a:t>
            </a:r>
            <a:r>
              <a:rPr lang="da-DK" sz="2400" dirty="0" smtClean="0">
                <a:latin typeface="Segoe Print" panose="02000600000000000000" pitchFamily="2" charset="0"/>
              </a:rPr>
              <a:t> </a:t>
            </a:r>
            <a:r>
              <a:rPr lang="da-DK" sz="2400" dirty="0" err="1" smtClean="0">
                <a:latin typeface="Segoe Print" panose="02000600000000000000" pitchFamily="2" charset="0"/>
              </a:rPr>
              <a:t>statistics</a:t>
            </a:r>
            <a:endParaRPr sz="2400" dirty="0">
              <a:latin typeface="Segoe Print" panose="02000600000000000000" pitchFamily="2" charset="0"/>
            </a:endParaRPr>
          </a:p>
        </p:txBody>
      </p:sp>
      <p:sp>
        <p:nvSpPr>
          <p:cNvPr id="9" name="Shape 458"/>
          <p:cNvSpPr/>
          <p:nvPr/>
        </p:nvSpPr>
        <p:spPr>
          <a:xfrm>
            <a:off x="938292" y="5695893"/>
            <a:ext cx="30321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da-DK" sz="2400" dirty="0" smtClean="0">
                <a:latin typeface="Segoe Print" panose="02000600000000000000" pitchFamily="2" charset="0"/>
              </a:rPr>
              <a:t>Statistical model</a:t>
            </a:r>
            <a:endParaRPr sz="2400" dirty="0">
              <a:latin typeface="Segoe Print" panose="02000600000000000000" pitchFamily="2" charset="0"/>
            </a:endParaRPr>
          </a:p>
        </p:txBody>
      </p:sp>
      <p:sp>
        <p:nvSpPr>
          <p:cNvPr id="10" name="Shape 458"/>
          <p:cNvSpPr/>
          <p:nvPr/>
        </p:nvSpPr>
        <p:spPr>
          <a:xfrm>
            <a:off x="529134" y="3778862"/>
            <a:ext cx="192522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da-DK" sz="2400" dirty="0" smtClean="0">
                <a:latin typeface="Segoe Print" panose="02000600000000000000" pitchFamily="2" charset="0"/>
              </a:rPr>
              <a:t>Population</a:t>
            </a:r>
            <a:endParaRPr sz="2400" dirty="0">
              <a:latin typeface="Segoe Print" panose="02000600000000000000" pitchFamily="2" charset="0"/>
            </a:endParaRPr>
          </a:p>
        </p:txBody>
      </p:sp>
      <p:sp>
        <p:nvSpPr>
          <p:cNvPr id="11" name="Shape 458"/>
          <p:cNvSpPr/>
          <p:nvPr/>
        </p:nvSpPr>
        <p:spPr>
          <a:xfrm>
            <a:off x="5725904" y="8636096"/>
            <a:ext cx="12995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da-DK" sz="2400" dirty="0" smtClean="0">
                <a:latin typeface="Segoe Print" panose="02000600000000000000" pitchFamily="2" charset="0"/>
              </a:rPr>
              <a:t>Sample</a:t>
            </a:r>
            <a:endParaRPr sz="2400" dirty="0">
              <a:latin typeface="Segoe Print" panose="02000600000000000000" pitchFamily="2" charset="0"/>
            </a:endParaRPr>
          </a:p>
        </p:txBody>
      </p:sp>
      <p:sp>
        <p:nvSpPr>
          <p:cNvPr id="12" name="Shape 458"/>
          <p:cNvSpPr/>
          <p:nvPr/>
        </p:nvSpPr>
        <p:spPr>
          <a:xfrm>
            <a:off x="5485272" y="2627642"/>
            <a:ext cx="156427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da-DK" sz="2400" dirty="0" err="1" smtClean="0">
                <a:latin typeface="Segoe Print" panose="02000600000000000000" pitchFamily="2" charset="0"/>
              </a:rPr>
              <a:t>Statistic</a:t>
            </a:r>
            <a:endParaRPr sz="2400" dirty="0">
              <a:latin typeface="Segoe Print" panose="02000600000000000000" pitchFamily="2" charset="0"/>
            </a:endParaRPr>
          </a:p>
        </p:txBody>
      </p:sp>
      <p:sp>
        <p:nvSpPr>
          <p:cNvPr id="13" name="Shape 458"/>
          <p:cNvSpPr/>
          <p:nvPr/>
        </p:nvSpPr>
        <p:spPr>
          <a:xfrm>
            <a:off x="8598268" y="3306938"/>
            <a:ext cx="296002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da-DK" sz="2400" dirty="0" err="1" smtClean="0">
                <a:latin typeface="Segoe Print" panose="02000600000000000000" pitchFamily="2" charset="0"/>
              </a:rPr>
              <a:t>Biased</a:t>
            </a:r>
            <a:r>
              <a:rPr lang="da-DK" sz="2400" dirty="0" smtClean="0">
                <a:latin typeface="Segoe Print" panose="02000600000000000000" pitchFamily="2" charset="0"/>
              </a:rPr>
              <a:t>/</a:t>
            </a:r>
            <a:r>
              <a:rPr lang="da-DK" sz="2400" dirty="0" err="1" smtClean="0">
                <a:latin typeface="Segoe Print" panose="02000600000000000000" pitchFamily="2" charset="0"/>
              </a:rPr>
              <a:t>Unbiased</a:t>
            </a:r>
            <a:endParaRPr sz="2400" dirty="0">
              <a:latin typeface="Segoe Print" panose="02000600000000000000" pitchFamily="2" charset="0"/>
            </a:endParaRPr>
          </a:p>
        </p:txBody>
      </p:sp>
      <p:sp>
        <p:nvSpPr>
          <p:cNvPr id="14" name="Shape 458"/>
          <p:cNvSpPr/>
          <p:nvPr/>
        </p:nvSpPr>
        <p:spPr>
          <a:xfrm>
            <a:off x="938292" y="6730609"/>
            <a:ext cx="351339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da-DK" sz="2400" dirty="0">
                <a:solidFill>
                  <a:srgbClr val="FF0000"/>
                </a:solidFill>
                <a:latin typeface="Segoe Print" panose="02000600000000000000" pitchFamily="2" charset="0"/>
                <a:sym typeface="Palatino"/>
              </a:rPr>
              <a:t>Maximum-</a:t>
            </a:r>
            <a:r>
              <a:rPr lang="da-DK" sz="2400" dirty="0" err="1">
                <a:solidFill>
                  <a:srgbClr val="FF0000"/>
                </a:solidFill>
                <a:latin typeface="Segoe Print" panose="02000600000000000000" pitchFamily="2" charset="0"/>
                <a:sym typeface="Palatino"/>
              </a:rPr>
              <a:t>likelihood</a:t>
            </a:r>
            <a:endParaRPr sz="2400" dirty="0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  <p:sp>
        <p:nvSpPr>
          <p:cNvPr id="15" name="Shape 458"/>
          <p:cNvSpPr/>
          <p:nvPr/>
        </p:nvSpPr>
        <p:spPr>
          <a:xfrm>
            <a:off x="9248017" y="2615809"/>
            <a:ext cx="16605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da-DK" sz="2400" dirty="0" err="1" smtClean="0">
                <a:latin typeface="Segoe Print" panose="02000600000000000000" pitchFamily="2" charset="0"/>
              </a:rPr>
              <a:t>Estimator</a:t>
            </a:r>
            <a:endParaRPr sz="2400" dirty="0">
              <a:latin typeface="Segoe Print" panose="02000600000000000000" pitchFamily="2" charset="0"/>
            </a:endParaRPr>
          </a:p>
        </p:txBody>
      </p:sp>
      <p:sp>
        <p:nvSpPr>
          <p:cNvPr id="16" name="Shape 458"/>
          <p:cNvSpPr/>
          <p:nvPr/>
        </p:nvSpPr>
        <p:spPr>
          <a:xfrm>
            <a:off x="8598268" y="4221136"/>
            <a:ext cx="2935962" cy="46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da-DK" sz="2400" dirty="0" smtClean="0">
                <a:latin typeface="Segoe Print" panose="02000600000000000000" pitchFamily="2" charset="0"/>
              </a:rPr>
              <a:t>Sample </a:t>
            </a:r>
            <a:r>
              <a:rPr lang="da-DK" sz="2400" dirty="0" err="1" smtClean="0">
                <a:latin typeface="Segoe Print" panose="02000600000000000000" pitchFamily="2" charset="0"/>
              </a:rPr>
              <a:t>variance</a:t>
            </a:r>
            <a:endParaRPr sz="2400" dirty="0">
              <a:latin typeface="Segoe Print" panose="02000600000000000000" pitchFamily="2" charset="0"/>
            </a:endParaRPr>
          </a:p>
        </p:txBody>
      </p:sp>
      <p:sp>
        <p:nvSpPr>
          <p:cNvPr id="3" name="Tekstboks 2"/>
          <p:cNvSpPr txBox="1"/>
          <p:nvPr/>
        </p:nvSpPr>
        <p:spPr>
          <a:xfrm>
            <a:off x="4623038" y="5711563"/>
            <a:ext cx="220573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Print" panose="02000600000000000000" pitchFamily="2" charset="0"/>
                <a:sym typeface="Palatino"/>
              </a:rPr>
              <a:t>Test </a:t>
            </a:r>
            <a:r>
              <a:rPr kumimoji="0" lang="da-DK" sz="2400" b="0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Print" panose="02000600000000000000" pitchFamily="2" charset="0"/>
                <a:sym typeface="Palatino"/>
              </a:rPr>
              <a:t>statistics</a:t>
            </a:r>
            <a:endParaRPr kumimoji="0" lang="da-DK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Segoe Print" panose="02000600000000000000" pitchFamily="2" charset="0"/>
              <a:sym typeface="Palatino"/>
            </a:endParaRPr>
          </a:p>
        </p:txBody>
      </p:sp>
      <p:sp>
        <p:nvSpPr>
          <p:cNvPr id="18" name="Tekstboks 17"/>
          <p:cNvSpPr txBox="1"/>
          <p:nvPr/>
        </p:nvSpPr>
        <p:spPr>
          <a:xfrm>
            <a:off x="3301483" y="3607068"/>
            <a:ext cx="369973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Print" panose="02000600000000000000" pitchFamily="2" charset="0"/>
                <a:sym typeface="Palatino"/>
              </a:rPr>
              <a:t>Central Limit </a:t>
            </a:r>
            <a:r>
              <a:rPr kumimoji="0" lang="da-DK" sz="2400" b="0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Print" panose="02000600000000000000" pitchFamily="2" charset="0"/>
                <a:sym typeface="Palatino"/>
              </a:rPr>
              <a:t>Theorem</a:t>
            </a:r>
            <a:endParaRPr kumimoji="0" lang="da-DK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Segoe Print" panose="02000600000000000000" pitchFamily="2" charset="0"/>
              <a:sym typeface="Palatino"/>
            </a:endParaRPr>
          </a:p>
        </p:txBody>
      </p:sp>
      <p:sp>
        <p:nvSpPr>
          <p:cNvPr id="19" name="Tekstboks 18"/>
          <p:cNvSpPr txBox="1"/>
          <p:nvPr/>
        </p:nvSpPr>
        <p:spPr>
          <a:xfrm>
            <a:off x="5725904" y="6688441"/>
            <a:ext cx="179857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Print" panose="02000600000000000000" pitchFamily="2" charset="0"/>
                <a:sym typeface="Palatino"/>
              </a:rPr>
              <a:t>True </a:t>
            </a:r>
            <a:r>
              <a:rPr kumimoji="0" lang="da-DK" sz="2400" b="0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Print" panose="02000600000000000000" pitchFamily="2" charset="0"/>
                <a:sym typeface="Palatino"/>
              </a:rPr>
              <a:t>mean</a:t>
            </a:r>
            <a:endParaRPr kumimoji="0" lang="da-DK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Segoe Print" panose="02000600000000000000" pitchFamily="2" charset="0"/>
              <a:sym typeface="Palatino"/>
            </a:endParaRPr>
          </a:p>
        </p:txBody>
      </p:sp>
      <p:sp>
        <p:nvSpPr>
          <p:cNvPr id="20" name="Tekstboks 19"/>
          <p:cNvSpPr txBox="1"/>
          <p:nvPr/>
        </p:nvSpPr>
        <p:spPr>
          <a:xfrm>
            <a:off x="8330477" y="7143951"/>
            <a:ext cx="222817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Print" panose="02000600000000000000" pitchFamily="2" charset="0"/>
                <a:sym typeface="Palatino"/>
              </a:rPr>
              <a:t>Sample </a:t>
            </a:r>
            <a:r>
              <a:rPr kumimoji="0" lang="da-DK" sz="2400" b="0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Print" panose="02000600000000000000" pitchFamily="2" charset="0"/>
                <a:sym typeface="Palatino"/>
              </a:rPr>
              <a:t>mean</a:t>
            </a:r>
            <a:endParaRPr kumimoji="0" lang="da-DK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Segoe Print" panose="02000600000000000000" pitchFamily="2" charset="0"/>
              <a:sym typeface="Palatino"/>
            </a:endParaRPr>
          </a:p>
        </p:txBody>
      </p:sp>
      <p:sp>
        <p:nvSpPr>
          <p:cNvPr id="21" name="Tekstboks 20"/>
          <p:cNvSpPr txBox="1"/>
          <p:nvPr/>
        </p:nvSpPr>
        <p:spPr>
          <a:xfrm>
            <a:off x="804906" y="7886586"/>
            <a:ext cx="482183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Print" panose="02000600000000000000" pitchFamily="2" charset="0"/>
                <a:sym typeface="Palatino"/>
              </a:rPr>
              <a:t>Standard Normal Distribution</a:t>
            </a:r>
            <a:endParaRPr kumimoji="0" lang="da-DK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Segoe Print" panose="02000600000000000000" pitchFamily="2" charset="0"/>
              <a:sym typeface="Palatino"/>
            </a:endParaRPr>
          </a:p>
        </p:txBody>
      </p:sp>
      <p:sp>
        <p:nvSpPr>
          <p:cNvPr id="22" name="Tekstboks 21"/>
          <p:cNvSpPr txBox="1"/>
          <p:nvPr/>
        </p:nvSpPr>
        <p:spPr>
          <a:xfrm>
            <a:off x="4013896" y="4559370"/>
            <a:ext cx="281487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400" b="0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Print" panose="02000600000000000000" pitchFamily="2" charset="0"/>
                <a:sym typeface="Palatino"/>
              </a:rPr>
              <a:t>Significance</a:t>
            </a:r>
            <a:r>
              <a:rPr kumimoji="0" lang="da-DK" sz="2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Print" panose="02000600000000000000" pitchFamily="2" charset="0"/>
                <a:sym typeface="Palatino"/>
              </a:rPr>
              <a:t> Level</a:t>
            </a:r>
            <a:endParaRPr kumimoji="0" lang="da-DK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Segoe Print" panose="02000600000000000000" pitchFamily="2" charset="0"/>
              <a:sym typeface="Palatino"/>
            </a:endParaRPr>
          </a:p>
        </p:txBody>
      </p:sp>
      <p:sp>
        <p:nvSpPr>
          <p:cNvPr id="23" name="Tekstboks 22"/>
          <p:cNvSpPr txBox="1"/>
          <p:nvPr/>
        </p:nvSpPr>
        <p:spPr>
          <a:xfrm>
            <a:off x="6229780" y="7650624"/>
            <a:ext cx="169758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Print" panose="02000600000000000000" pitchFamily="2" charset="0"/>
                <a:sym typeface="Palatino"/>
              </a:rPr>
              <a:t>One-</a:t>
            </a:r>
            <a:r>
              <a:rPr kumimoji="0" lang="da-DK" sz="2400" b="0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Print" panose="02000600000000000000" pitchFamily="2" charset="0"/>
                <a:sym typeface="Palatino"/>
              </a:rPr>
              <a:t>sided</a:t>
            </a:r>
            <a:endParaRPr kumimoji="0" lang="da-DK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Segoe Print" panose="02000600000000000000" pitchFamily="2" charset="0"/>
              <a:sym typeface="Palatino"/>
            </a:endParaRPr>
          </a:p>
        </p:txBody>
      </p:sp>
      <p:sp>
        <p:nvSpPr>
          <p:cNvPr id="24" name="Tekstboks 23"/>
          <p:cNvSpPr txBox="1"/>
          <p:nvPr/>
        </p:nvSpPr>
        <p:spPr>
          <a:xfrm>
            <a:off x="529134" y="4559370"/>
            <a:ext cx="17392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400" b="0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Print" panose="02000600000000000000" pitchFamily="2" charset="0"/>
                <a:sym typeface="Palatino"/>
              </a:rPr>
              <a:t>Two-sided</a:t>
            </a:r>
            <a:endParaRPr kumimoji="0" lang="da-DK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Segoe Print" panose="02000600000000000000" pitchFamily="2" charset="0"/>
              <a:sym typeface="Palatino"/>
            </a:endParaRPr>
          </a:p>
        </p:txBody>
      </p:sp>
      <p:sp>
        <p:nvSpPr>
          <p:cNvPr id="25" name="Tekstboks 24"/>
          <p:cNvSpPr txBox="1"/>
          <p:nvPr/>
        </p:nvSpPr>
        <p:spPr>
          <a:xfrm>
            <a:off x="3435285" y="8678093"/>
            <a:ext cx="12840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>
                <a:solidFill>
                  <a:srgbClr val="FF0000"/>
                </a:solidFill>
                <a:latin typeface="Segoe Print" panose="02000600000000000000" pitchFamily="2" charset="0"/>
              </a:rPr>
              <a:t>p</a:t>
            </a:r>
            <a:r>
              <a:rPr kumimoji="0" lang="da-DK" sz="2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Print" panose="02000600000000000000" pitchFamily="2" charset="0"/>
                <a:sym typeface="Palatino"/>
              </a:rPr>
              <a:t>-</a:t>
            </a:r>
            <a:r>
              <a:rPr kumimoji="0" lang="da-DK" sz="2400" b="0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Print" panose="02000600000000000000" pitchFamily="2" charset="0"/>
                <a:sym typeface="Palatino"/>
              </a:rPr>
              <a:t>value</a:t>
            </a:r>
            <a:endParaRPr kumimoji="0" lang="da-DK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Segoe Print" panose="02000600000000000000" pitchFamily="2" charset="0"/>
              <a:sym typeface="Palatino"/>
            </a:endParaRPr>
          </a:p>
        </p:txBody>
      </p:sp>
      <p:sp>
        <p:nvSpPr>
          <p:cNvPr id="26" name="Tekstboks 25"/>
          <p:cNvSpPr txBox="1"/>
          <p:nvPr/>
        </p:nvSpPr>
        <p:spPr>
          <a:xfrm>
            <a:off x="8598268" y="8608481"/>
            <a:ext cx="310822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400" b="0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Print" panose="02000600000000000000" pitchFamily="2" charset="0"/>
                <a:sym typeface="Palatino"/>
              </a:rPr>
              <a:t>Confidence</a:t>
            </a:r>
            <a:r>
              <a:rPr kumimoji="0" lang="da-DK" sz="24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Print" panose="02000600000000000000" pitchFamily="2" charset="0"/>
                <a:sym typeface="Palatino"/>
              </a:rPr>
              <a:t> Interval</a:t>
            </a:r>
            <a:endParaRPr kumimoji="0" lang="da-DK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Segoe Print" panose="02000600000000000000" pitchFamily="2" charset="0"/>
              <a:sym typeface="Palatino"/>
            </a:endParaRPr>
          </a:p>
        </p:txBody>
      </p:sp>
      <p:sp>
        <p:nvSpPr>
          <p:cNvPr id="28" name="Tekstboks 27"/>
          <p:cNvSpPr txBox="1"/>
          <p:nvPr/>
        </p:nvSpPr>
        <p:spPr>
          <a:xfrm>
            <a:off x="9091100" y="6156072"/>
            <a:ext cx="267861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400" b="0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Print" panose="02000600000000000000" pitchFamily="2" charset="0"/>
                <a:sym typeface="Palatino"/>
              </a:rPr>
              <a:t>Confidence</a:t>
            </a:r>
            <a:r>
              <a:rPr kumimoji="0" lang="da-DK" sz="24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Print" panose="02000600000000000000" pitchFamily="2" charset="0"/>
                <a:sym typeface="Palatino"/>
              </a:rPr>
              <a:t> Level</a:t>
            </a:r>
            <a:endParaRPr kumimoji="0" lang="da-DK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Segoe Print" panose="02000600000000000000" pitchFamily="2" charset="0"/>
              <a:sym typeface="Palatino"/>
            </a:endParaRPr>
          </a:p>
        </p:txBody>
      </p:sp>
      <p:sp>
        <p:nvSpPr>
          <p:cNvPr id="29" name="Tekstboks 28"/>
          <p:cNvSpPr txBox="1"/>
          <p:nvPr/>
        </p:nvSpPr>
        <p:spPr>
          <a:xfrm>
            <a:off x="414519" y="8844443"/>
            <a:ext cx="196848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Print" panose="02000600000000000000" pitchFamily="2" charset="0"/>
                <a:sym typeface="Palatino"/>
              </a:rPr>
              <a:t>Sample </a:t>
            </a:r>
            <a:r>
              <a:rPr kumimoji="0" lang="da-DK" sz="2400" b="0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Print" panose="02000600000000000000" pitchFamily="2" charset="0"/>
                <a:sym typeface="Palatino"/>
              </a:rPr>
              <a:t>Size</a:t>
            </a:r>
            <a:endParaRPr kumimoji="0" lang="da-DK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Segoe Print" panose="02000600000000000000" pitchFamily="2" charset="0"/>
              <a:sym typeface="Palatino"/>
            </a:endParaRPr>
          </a:p>
        </p:txBody>
      </p:sp>
      <p:sp>
        <p:nvSpPr>
          <p:cNvPr id="27" name="Shape 458"/>
          <p:cNvSpPr/>
          <p:nvPr/>
        </p:nvSpPr>
        <p:spPr>
          <a:xfrm>
            <a:off x="10382995" y="7886586"/>
            <a:ext cx="192522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da-DK" sz="2400" dirty="0">
                <a:latin typeface="Segoe Print" panose="02000600000000000000" pitchFamily="2" charset="0"/>
              </a:rPr>
              <a:t>z</a:t>
            </a:r>
            <a:r>
              <a:rPr lang="da-DK" sz="2400" dirty="0" smtClean="0">
                <a:latin typeface="Segoe Print" panose="02000600000000000000" pitchFamily="2" charset="0"/>
              </a:rPr>
              <a:t>-</a:t>
            </a:r>
            <a:r>
              <a:rPr lang="da-DK" sz="2400" dirty="0" err="1" smtClean="0">
                <a:latin typeface="Segoe Print" panose="02000600000000000000" pitchFamily="2" charset="0"/>
              </a:rPr>
              <a:t>statistic</a:t>
            </a:r>
            <a:endParaRPr sz="2400" dirty="0">
              <a:latin typeface="Segoe Print" panose="02000600000000000000" pitchFamily="2" charset="0"/>
            </a:endParaRPr>
          </a:p>
        </p:txBody>
      </p:sp>
      <p:sp>
        <p:nvSpPr>
          <p:cNvPr id="30" name="Shape 455"/>
          <p:cNvSpPr>
            <a:spLocks noGrp="1"/>
          </p:cNvSpPr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Words and Concepts to Know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51849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Inferential Statistics</a:t>
            </a:r>
          </a:p>
        </p:txBody>
      </p:sp>
      <p:sp>
        <p:nvSpPr>
          <p:cNvPr id="275" name="Shape 2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466344" indent="-466344">
              <a:spcBef>
                <a:spcPts val="800"/>
              </a:spcBef>
              <a:spcAft>
                <a:spcPts val="600"/>
              </a:spcAft>
              <a:defRPr sz="3400" i="1"/>
            </a:pPr>
            <a:r>
              <a:rPr dirty="0">
                <a:solidFill>
                  <a:srgbClr val="FF2600"/>
                </a:solidFill>
                <a:latin typeface="Helvetica Neue Light"/>
              </a:rPr>
              <a:t>Inferential statistics</a:t>
            </a:r>
            <a:r>
              <a:rPr i="0" dirty="0">
                <a:solidFill>
                  <a:srgbClr val="FF2600"/>
                </a:solidFill>
                <a:latin typeface="Helvetica Neue Light"/>
              </a:rPr>
              <a:t> </a:t>
            </a:r>
            <a:r>
              <a:rPr i="0" dirty="0">
                <a:latin typeface="Helvetica Neue Light"/>
              </a:rPr>
              <a:t>infers predictions about a larger population than the sample represents. </a:t>
            </a:r>
            <a:endParaRPr dirty="0">
              <a:latin typeface="Helvetica Neue Light"/>
            </a:endParaRPr>
          </a:p>
          <a:p>
            <a:pPr marL="466344" indent="-466344">
              <a:spcBef>
                <a:spcPts val="800"/>
              </a:spcBef>
              <a:spcAft>
                <a:spcPts val="600"/>
              </a:spcAft>
              <a:defRPr sz="3400"/>
            </a:pPr>
            <a:r>
              <a:rPr dirty="0">
                <a:latin typeface="Helvetica Neue Light"/>
              </a:rPr>
              <a:t>It uses patterns in the sample data to draw inferences about the population represented, accounting for randomness.</a:t>
            </a:r>
          </a:p>
          <a:p>
            <a:pPr marL="466344" indent="-466344">
              <a:spcBef>
                <a:spcPts val="800"/>
              </a:spcBef>
              <a:spcAft>
                <a:spcPts val="600"/>
              </a:spcAft>
              <a:defRPr sz="3400"/>
            </a:pPr>
            <a:r>
              <a:rPr dirty="0">
                <a:latin typeface="Helvetica Neue Light"/>
              </a:rPr>
              <a:t>These inferences may take the form of:</a:t>
            </a:r>
          </a:p>
          <a:p>
            <a:pPr marL="859559" lvl="1" indent="-389659">
              <a:spcBef>
                <a:spcPts val="700"/>
              </a:spcBef>
              <a:spcAft>
                <a:spcPts val="600"/>
              </a:spcAft>
              <a:defRPr sz="3000"/>
            </a:pPr>
            <a:r>
              <a:rPr dirty="0">
                <a:latin typeface="Helvetica Neue Light"/>
              </a:rPr>
              <a:t>answering yes/no questions about the data (</a:t>
            </a:r>
            <a:r>
              <a:rPr dirty="0">
                <a:solidFill>
                  <a:srgbClr val="FF2600"/>
                </a:solidFill>
                <a:latin typeface="Segoe Print" panose="02000600000000000000" pitchFamily="2" charset="0"/>
              </a:rPr>
              <a:t>hypothesis testing</a:t>
            </a:r>
            <a:r>
              <a:rPr dirty="0">
                <a:latin typeface="Helvetica Neue Light"/>
              </a:rPr>
              <a:t>)</a:t>
            </a:r>
          </a:p>
          <a:p>
            <a:pPr marL="859559" lvl="1" indent="-389659">
              <a:spcBef>
                <a:spcPts val="700"/>
              </a:spcBef>
              <a:spcAft>
                <a:spcPts val="600"/>
              </a:spcAft>
              <a:defRPr sz="3000"/>
            </a:pPr>
            <a:r>
              <a:rPr dirty="0">
                <a:latin typeface="Helvetica Neue Light"/>
              </a:rPr>
              <a:t>estimating numerical characteristics of the data (</a:t>
            </a:r>
            <a:r>
              <a:rPr dirty="0">
                <a:solidFill>
                  <a:srgbClr val="FF2600"/>
                </a:solidFill>
                <a:latin typeface="Segoe Print" panose="02000600000000000000" pitchFamily="2" charset="0"/>
              </a:rPr>
              <a:t>estimation</a:t>
            </a:r>
            <a:r>
              <a:rPr dirty="0">
                <a:latin typeface="Helvetica Neue Light"/>
              </a:rPr>
              <a:t>) </a:t>
            </a:r>
          </a:p>
          <a:p>
            <a:pPr marL="859559" lvl="1" indent="-389659">
              <a:spcBef>
                <a:spcPts val="700"/>
              </a:spcBef>
              <a:spcAft>
                <a:spcPts val="600"/>
              </a:spcAft>
              <a:defRPr sz="3000"/>
            </a:pPr>
            <a:r>
              <a:rPr dirty="0">
                <a:latin typeface="Helvetica Neue Light"/>
              </a:rPr>
              <a:t>describing associations within the data (</a:t>
            </a:r>
            <a:r>
              <a:rPr dirty="0">
                <a:solidFill>
                  <a:srgbClr val="FF2600"/>
                </a:solidFill>
                <a:latin typeface="Segoe Print" panose="02000600000000000000" pitchFamily="2" charset="0"/>
              </a:rPr>
              <a:t>correlation</a:t>
            </a:r>
            <a:r>
              <a:rPr dirty="0">
                <a:latin typeface="Helvetica Neue Light"/>
              </a:rPr>
              <a:t>)</a:t>
            </a:r>
          </a:p>
          <a:p>
            <a:pPr marL="859559" lvl="1" indent="-389659">
              <a:spcBef>
                <a:spcPts val="700"/>
              </a:spcBef>
              <a:spcAft>
                <a:spcPts val="600"/>
              </a:spcAft>
              <a:defRPr sz="3000"/>
            </a:pPr>
            <a:r>
              <a:rPr dirty="0">
                <a:latin typeface="Helvetica Neue Light"/>
              </a:rPr>
              <a:t>modeling relationships within the data (</a:t>
            </a:r>
            <a:r>
              <a:rPr dirty="0">
                <a:solidFill>
                  <a:srgbClr val="FF2600"/>
                </a:solidFill>
                <a:latin typeface="Segoe Print" panose="02000600000000000000" pitchFamily="2" charset="0"/>
              </a:rPr>
              <a:t>regression analysis</a:t>
            </a:r>
            <a:r>
              <a:rPr dirty="0">
                <a:latin typeface="Helvetica Neue Light"/>
              </a:rPr>
              <a:t>). </a:t>
            </a:r>
          </a:p>
        </p:txBody>
      </p:sp>
      <p:sp>
        <p:nvSpPr>
          <p:cNvPr id="5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Cup Example</a:t>
            </a:r>
          </a:p>
        </p:txBody>
      </p:sp>
      <p:pic>
        <p:nvPicPr>
          <p:cNvPr id="278" name="image24.png" descr="Margarinefilling.png">
            <a:hlinkClick r:id="rId3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1939" y="6306006"/>
            <a:ext cx="3443014" cy="2515878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559997" y="2757080"/>
            <a:ext cx="11418821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13266" indent="-313266" algn="l" defTabSz="457200">
              <a:spcAft>
                <a:spcPts val="1200"/>
              </a:spcAft>
              <a:buClr>
                <a:srgbClr val="929292"/>
              </a:buClr>
              <a:buSzPct val="60000"/>
              <a:buFont typeface="Zapf Dingbats"/>
              <a:buChar char="❖"/>
              <a:defRPr sz="3000">
                <a:solidFill>
                  <a:srgbClr val="000000"/>
                </a:solidFill>
              </a:defRPr>
            </a:pPr>
            <a:r>
              <a:rPr dirty="0"/>
              <a:t>A machine fills cups with a liquid, the content of the cups is 250 grams of liquid.</a:t>
            </a:r>
          </a:p>
          <a:p>
            <a:pPr marL="313266" indent="-313266" algn="l" defTabSz="457200">
              <a:spcAft>
                <a:spcPts val="1200"/>
              </a:spcAft>
              <a:buClr>
                <a:srgbClr val="929292"/>
              </a:buClr>
              <a:buSzPct val="60000"/>
              <a:buFont typeface="Zapf Dingbats"/>
              <a:buChar char="❖"/>
              <a:defRPr sz="3000">
                <a:solidFill>
                  <a:srgbClr val="000000"/>
                </a:solidFill>
              </a:defRPr>
            </a:pPr>
            <a:r>
              <a:rPr dirty="0"/>
              <a:t>The machine cannot fill with exactly 250 grams, the content added to individual cups shows some variation, and is considered a random variable, 𝑋.</a:t>
            </a:r>
          </a:p>
        </p:txBody>
      </p:sp>
      <p:sp>
        <p:nvSpPr>
          <p:cNvPr id="280" name="Shape 280"/>
          <p:cNvSpPr/>
          <p:nvPr/>
        </p:nvSpPr>
        <p:spPr>
          <a:xfrm>
            <a:off x="4349935" y="5918554"/>
            <a:ext cx="575320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sz="2400" dirty="0">
                <a:latin typeface="Segoe Print" panose="02000600000000000000" pitchFamily="2" charset="0"/>
              </a:rPr>
              <a:t>If the machine is adequately calibrated, 𝑋 is normally distributed</a:t>
            </a:r>
          </a:p>
        </p:txBody>
      </p:sp>
      <p:pic>
        <p:nvPicPr>
          <p:cNvPr id="281" name="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20865" y="7142523"/>
            <a:ext cx="4545294" cy="204923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Cup Example</a:t>
            </a:r>
          </a:p>
        </p:txBody>
      </p:sp>
      <p:sp>
        <p:nvSpPr>
          <p:cNvPr id="284" name="Shape 2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rPr dirty="0"/>
              <a:t> </a:t>
            </a:r>
          </a:p>
        </p:txBody>
      </p:sp>
      <p:sp>
        <p:nvSpPr>
          <p:cNvPr id="285" name="Shape 285"/>
          <p:cNvSpPr/>
          <p:nvPr/>
        </p:nvSpPr>
        <p:spPr>
          <a:xfrm>
            <a:off x="5298876" y="4633516"/>
            <a:ext cx="57532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sz="2000" dirty="0">
                <a:latin typeface="Segoe Print" panose="02000600000000000000" pitchFamily="2" charset="0"/>
              </a:rPr>
              <a:t>Population — All cups for all times</a:t>
            </a:r>
          </a:p>
        </p:txBody>
      </p:sp>
      <p:sp>
        <p:nvSpPr>
          <p:cNvPr id="286" name="Shape 286"/>
          <p:cNvSpPr/>
          <p:nvPr/>
        </p:nvSpPr>
        <p:spPr>
          <a:xfrm>
            <a:off x="2181920" y="5733202"/>
            <a:ext cx="7344816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sz="2000" dirty="0">
                <a:latin typeface="Segoe Print" panose="02000600000000000000" pitchFamily="2" charset="0"/>
              </a:rPr>
              <a:t>Sample mean is NOT the expected </a:t>
            </a:r>
            <a:r>
              <a:rPr sz="2000" dirty="0" smtClean="0">
                <a:latin typeface="Segoe Print" panose="02000600000000000000" pitchFamily="2" charset="0"/>
              </a:rPr>
              <a:t>value</a:t>
            </a:r>
            <a:r>
              <a:rPr lang="da-DK" sz="2000" dirty="0" smtClean="0">
                <a:latin typeface="Segoe Print" panose="02000600000000000000" pitchFamily="2" charset="0"/>
              </a:rPr>
              <a:t> (true </a:t>
            </a:r>
            <a:r>
              <a:rPr lang="da-DK" sz="2000" dirty="0" err="1" smtClean="0">
                <a:latin typeface="Segoe Print" panose="02000600000000000000" pitchFamily="2" charset="0"/>
              </a:rPr>
              <a:t>mean</a:t>
            </a:r>
            <a:r>
              <a:rPr lang="da-DK" sz="2000" dirty="0" smtClean="0">
                <a:latin typeface="Segoe Print" panose="02000600000000000000" pitchFamily="2" charset="0"/>
              </a:rPr>
              <a:t>)</a:t>
            </a:r>
            <a:r>
              <a:rPr sz="2000" dirty="0" smtClean="0">
                <a:latin typeface="Segoe Print" panose="02000600000000000000" pitchFamily="2" charset="0"/>
              </a:rPr>
              <a:t>!</a:t>
            </a:r>
            <a:endParaRPr sz="2000" dirty="0">
              <a:latin typeface="Segoe Print" panose="02000600000000000000" pitchFamily="2" charset="0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2757984" y="2356520"/>
            <a:ext cx="57532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sz="2000" dirty="0">
                <a:latin typeface="Segoe Print" panose="02000600000000000000" pitchFamily="2" charset="0"/>
              </a:rPr>
              <a:t>ONE sample of the population!</a:t>
            </a:r>
          </a:p>
        </p:txBody>
      </p:sp>
      <p:sp>
        <p:nvSpPr>
          <p:cNvPr id="7" name="Shape 286"/>
          <p:cNvSpPr/>
          <p:nvPr/>
        </p:nvSpPr>
        <p:spPr>
          <a:xfrm>
            <a:off x="201700" y="6316960"/>
            <a:ext cx="280831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r"/>
            <a:r>
              <a:rPr lang="da-DK" sz="2000" dirty="0" smtClean="0">
                <a:latin typeface="Segoe Print" panose="02000600000000000000" pitchFamily="2" charset="0"/>
              </a:rPr>
              <a:t>^ </a:t>
            </a:r>
            <a:r>
              <a:rPr lang="da-DK" sz="2000" dirty="0" err="1" smtClean="0">
                <a:latin typeface="Segoe Print" panose="02000600000000000000" pitchFamily="2" charset="0"/>
              </a:rPr>
              <a:t>means</a:t>
            </a:r>
            <a:r>
              <a:rPr lang="da-DK" sz="2000" dirty="0" smtClean="0">
                <a:latin typeface="Segoe Print" panose="02000600000000000000" pitchFamily="2" charset="0"/>
              </a:rPr>
              <a:t> an </a:t>
            </a:r>
            <a:r>
              <a:rPr lang="da-DK" sz="2000" dirty="0" err="1" smtClean="0">
                <a:latin typeface="Segoe Print" panose="02000600000000000000" pitchFamily="2" charset="0"/>
              </a:rPr>
              <a:t>estimator</a:t>
            </a:r>
            <a:r>
              <a:rPr lang="da-DK" sz="2000" dirty="0" smtClean="0">
                <a:latin typeface="Segoe Print" panose="02000600000000000000" pitchFamily="2" charset="0"/>
              </a:rPr>
              <a:t> of the true </a:t>
            </a:r>
            <a:r>
              <a:rPr lang="da-DK" sz="2000" dirty="0" err="1" smtClean="0">
                <a:latin typeface="Segoe Print" panose="02000600000000000000" pitchFamily="2" charset="0"/>
              </a:rPr>
              <a:t>polulation</a:t>
            </a:r>
            <a:r>
              <a:rPr lang="da-DK" sz="2000" dirty="0" smtClean="0">
                <a:latin typeface="Segoe Print" panose="02000600000000000000" pitchFamily="2" charset="0"/>
              </a:rPr>
              <a:t> </a:t>
            </a:r>
            <a:r>
              <a:rPr lang="da-DK" sz="2000" dirty="0" err="1" smtClean="0">
                <a:latin typeface="Segoe Print" panose="02000600000000000000" pitchFamily="2" charset="0"/>
              </a:rPr>
              <a:t>value</a:t>
            </a:r>
            <a:r>
              <a:rPr lang="da-DK" sz="2000" dirty="0" smtClean="0">
                <a:latin typeface="Segoe Print" panose="02000600000000000000" pitchFamily="2" charset="0"/>
              </a:rPr>
              <a:t> </a:t>
            </a:r>
            <a:endParaRPr sz="2000" dirty="0">
              <a:latin typeface="Segoe Print" panose="02000600000000000000" pitchFamily="2" charset="0"/>
            </a:endParaRPr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82020" y="6640996"/>
            <a:ext cx="977651" cy="174477"/>
          </a:xfrm>
          <a:prstGeom prst="rect">
            <a:avLst/>
          </a:prstGeom>
        </p:spPr>
      </p:pic>
      <p:sp>
        <p:nvSpPr>
          <p:cNvPr id="10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Cup Example</a:t>
            </a:r>
          </a:p>
        </p:txBody>
      </p:sp>
      <p:sp>
        <p:nvSpPr>
          <p:cNvPr id="290" name="Shape 290"/>
          <p:cNvSpPr>
            <a:spLocks noGrp="1"/>
          </p:cNvSpPr>
          <p:nvPr>
            <p:ph type="body" idx="1"/>
          </p:nvPr>
        </p:nvSpPr>
        <p:spPr>
          <a:xfrm>
            <a:off x="508000" y="2641600"/>
            <a:ext cx="11988800" cy="609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t> </a:t>
            </a:r>
          </a:p>
        </p:txBody>
      </p:sp>
      <p:sp>
        <p:nvSpPr>
          <p:cNvPr id="292" name="Shape 292"/>
          <p:cNvSpPr/>
          <p:nvPr/>
        </p:nvSpPr>
        <p:spPr>
          <a:xfrm>
            <a:off x="2037904" y="8302407"/>
            <a:ext cx="870817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sz="3600" dirty="0">
                <a:latin typeface="Segoe Print" panose="02000600000000000000" pitchFamily="2" charset="0"/>
              </a:rPr>
              <a:t>Think of the Central Limit theorem!!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035543" y="3472644"/>
            <a:ext cx="7109432" cy="718145"/>
            <a:chOff x="5035543" y="3472644"/>
            <a:chExt cx="6452306" cy="718145"/>
          </a:xfrm>
        </p:grpSpPr>
        <p:sp>
          <p:nvSpPr>
            <p:cNvPr id="291" name="Shape 291"/>
            <p:cNvSpPr/>
            <p:nvPr/>
          </p:nvSpPr>
          <p:spPr>
            <a:xfrm>
              <a:off x="5942028" y="3472644"/>
              <a:ext cx="5545821" cy="71814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900">
                  <a:solidFill>
                    <a:srgbClr val="F12922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pPr algn="l"/>
              <a:r>
                <a:rPr sz="2000" dirty="0">
                  <a:latin typeface="Segoe Print" panose="02000600000000000000" pitchFamily="2" charset="0"/>
                </a:rPr>
                <a:t>100 samples of the </a:t>
              </a:r>
              <a:r>
                <a:rPr sz="2000" dirty="0" smtClean="0">
                  <a:latin typeface="Segoe Print" panose="02000600000000000000" pitchFamily="2" charset="0"/>
                </a:rPr>
                <a:t>population</a:t>
              </a:r>
              <a:r>
                <a:rPr lang="da-DK" sz="2000" dirty="0" smtClean="0">
                  <a:latin typeface="Segoe Print" panose="02000600000000000000" pitchFamily="2" charset="0"/>
                </a:rPr>
                <a:t> – fx. </a:t>
              </a:r>
              <a:r>
                <a:rPr lang="da-DK" sz="2000" dirty="0">
                  <a:latin typeface="Segoe Print" panose="02000600000000000000" pitchFamily="2" charset="0"/>
                </a:rPr>
                <a:t>in </a:t>
              </a:r>
              <a:r>
                <a:rPr lang="da-DK" sz="2000" dirty="0" err="1">
                  <a:latin typeface="Segoe Print" panose="02000600000000000000" pitchFamily="2" charset="0"/>
                </a:rPr>
                <a:t>Matlab</a:t>
              </a:r>
              <a:endParaRPr lang="da-DK" sz="2000" dirty="0">
                <a:latin typeface="Segoe Print" panose="02000600000000000000" pitchFamily="2" charset="0"/>
              </a:endParaRPr>
            </a:p>
            <a:p>
              <a:r>
                <a:rPr sz="2000" dirty="0" smtClean="0">
                  <a:latin typeface="Segoe Print" panose="02000600000000000000" pitchFamily="2" charset="0"/>
                </a:rPr>
                <a:t>.</a:t>
              </a:r>
              <a:endParaRPr sz="2000" dirty="0">
                <a:latin typeface="Segoe Print" panose="02000600000000000000" pitchFamily="2" charset="0"/>
              </a:endParaRPr>
            </a:p>
          </p:txBody>
        </p:sp>
        <p:pic>
          <p:nvPicPr>
            <p:cNvPr id="6" name="Picture 5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0894554">
              <a:off x="5035543" y="3738250"/>
              <a:ext cx="858545" cy="179748"/>
            </a:xfrm>
            <a:prstGeom prst="rect">
              <a:avLst/>
            </a:prstGeom>
          </p:spPr>
        </p:pic>
      </p:grpSp>
      <p:sp>
        <p:nvSpPr>
          <p:cNvPr id="9" name="Pladsholder til diasnummer 2"/>
          <p:cNvSpPr>
            <a:spLocks noGrp="1"/>
          </p:cNvSpPr>
          <p:nvPr>
            <p:ph type="sldNum" sz="quarter" idx="2"/>
          </p:nvPr>
        </p:nvSpPr>
        <p:spPr>
          <a:xfrm>
            <a:off x="12484768" y="9162048"/>
            <a:ext cx="342901" cy="406400"/>
          </a:xfrm>
        </p:spPr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Histograms</a:t>
            </a:r>
            <a:endParaRPr lang="da-DK" dirty="0"/>
          </a:p>
        </p:txBody>
      </p:sp>
      <p:sp>
        <p:nvSpPr>
          <p:cNvPr id="3" name="Tekstboks 2"/>
          <p:cNvSpPr txBox="1"/>
          <p:nvPr/>
        </p:nvSpPr>
        <p:spPr>
          <a:xfrm>
            <a:off x="482655" y="2498544"/>
            <a:ext cx="358401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36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Presentation of data</a:t>
            </a:r>
            <a:endParaRPr kumimoji="0" lang="da-DK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743" y="2478504"/>
            <a:ext cx="7932134" cy="318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67" y="6025232"/>
            <a:ext cx="6169611" cy="3455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49" y="6009189"/>
            <a:ext cx="6126163" cy="3431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20070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2914</TotalTime>
  <Words>1403</Words>
  <Application>Microsoft Office PowerPoint</Application>
  <PresentationFormat>Brugerdefineret</PresentationFormat>
  <Paragraphs>325</Paragraphs>
  <Slides>44</Slides>
  <Notes>44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15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44</vt:i4>
      </vt:variant>
    </vt:vector>
  </HeadingPairs>
  <TitlesOfParts>
    <vt:vector size="60" baseType="lpstr">
      <vt:lpstr>Arial</vt:lpstr>
      <vt:lpstr>Bodoni SvtyTwo ITC TT-Book</vt:lpstr>
      <vt:lpstr>Calibri</vt:lpstr>
      <vt:lpstr>Cambria Math</vt:lpstr>
      <vt:lpstr>Chalkduster</vt:lpstr>
      <vt:lpstr>Courier New</vt:lpstr>
      <vt:lpstr>Helvetica</vt:lpstr>
      <vt:lpstr>Helvetica Neue</vt:lpstr>
      <vt:lpstr>Helvetica Neue Light</vt:lpstr>
      <vt:lpstr>Palatino</vt:lpstr>
      <vt:lpstr>Segoe Print</vt:lpstr>
      <vt:lpstr>Symbol</vt:lpstr>
      <vt:lpstr>Trebuchet MS</vt:lpstr>
      <vt:lpstr>Wingdings</vt:lpstr>
      <vt:lpstr>Zapf Dingbats</vt:lpstr>
      <vt:lpstr>New_Template4</vt:lpstr>
      <vt:lpstr>Introduction to Statistics</vt:lpstr>
      <vt:lpstr>Todays Content</vt:lpstr>
      <vt:lpstr>Introduction to Statistics</vt:lpstr>
      <vt:lpstr>Descriptive Statistics</vt:lpstr>
      <vt:lpstr>Inferential Statistics</vt:lpstr>
      <vt:lpstr>Cup Example</vt:lpstr>
      <vt:lpstr>Cup Example</vt:lpstr>
      <vt:lpstr>Cup Example</vt:lpstr>
      <vt:lpstr>Histograms</vt:lpstr>
      <vt:lpstr>Histograms</vt:lpstr>
      <vt:lpstr>Cup Example</vt:lpstr>
      <vt:lpstr>Cup Example</vt:lpstr>
      <vt:lpstr>Population</vt:lpstr>
      <vt:lpstr>Sample</vt:lpstr>
      <vt:lpstr>Statistical Model</vt:lpstr>
      <vt:lpstr>Statistic</vt:lpstr>
      <vt:lpstr>Estimator</vt:lpstr>
      <vt:lpstr>Maximum-likelihood Estimator</vt:lpstr>
      <vt:lpstr>Maximum-likelihood Estimate of the Mean</vt:lpstr>
      <vt:lpstr>Maximum-Likelihood Estimate of the Mean</vt:lpstr>
      <vt:lpstr>Maximum-likelihood Estimator for Binomial Data</vt:lpstr>
      <vt:lpstr>Unbiased Estimator</vt:lpstr>
      <vt:lpstr>The Sample Variance</vt:lpstr>
      <vt:lpstr>Central Limit Theorem</vt:lpstr>
      <vt:lpstr>Test Statistics</vt:lpstr>
      <vt:lpstr>Test Statistics – Cup example</vt:lpstr>
      <vt:lpstr>Plausible result?</vt:lpstr>
      <vt:lpstr>Plausible result?</vt:lpstr>
      <vt:lpstr>Significance Level</vt:lpstr>
      <vt:lpstr>Significance Level</vt:lpstr>
      <vt:lpstr>Significance Level</vt:lpstr>
      <vt:lpstr>p-value</vt:lpstr>
      <vt:lpstr>Plausible result?</vt:lpstr>
      <vt:lpstr>Confidence Level</vt:lpstr>
      <vt:lpstr>Confidence Interval</vt:lpstr>
      <vt:lpstr>Confidence Interval</vt:lpstr>
      <vt:lpstr>Confidence Interval</vt:lpstr>
      <vt:lpstr>Confidence Interval</vt:lpstr>
      <vt:lpstr>Confidence Interval</vt:lpstr>
      <vt:lpstr>Confidence Interval</vt:lpstr>
      <vt:lpstr>Sample Size Determination</vt:lpstr>
      <vt:lpstr>Sample Size Determination</vt:lpstr>
      <vt:lpstr>Cup Example</vt:lpstr>
      <vt:lpstr>Words and Concepts to Know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Statistics</dc:title>
  <dc:creator>Lars Mandrup</dc:creator>
  <cp:lastModifiedBy>Lars Mandrup</cp:lastModifiedBy>
  <cp:revision>106</cp:revision>
  <dcterms:modified xsi:type="dcterms:W3CDTF">2017-12-05T09:35:53Z</dcterms:modified>
</cp:coreProperties>
</file>